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94"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8288000" cy="10287000"/>
  <p:notesSz cx="6858000" cy="9144000"/>
  <p:embeddedFontLst>
    <p:embeddedFont>
      <p:font typeface="Crimson Pro Bold" panose="020B0604020202020204" charset="0"/>
      <p:regular r:id="rId11"/>
    </p:embeddedFont>
    <p:embeddedFont>
      <p:font typeface="Open Sans" panose="020B0606030504020204" pitchFamily="34" charset="0"/>
      <p:regular r:id="rId12"/>
      <p:bold r:id="rId13"/>
      <p:italic r:id="rId14"/>
      <p:boldItalic r:id="rId15"/>
    </p:embeddedFont>
    <p:embeddedFont>
      <p:font typeface="Open Sans Bold" panose="020B0806030504020204" charset="0"/>
      <p:regular r:id="rId16"/>
    </p:embeddedFont>
    <p:embeddedFont>
      <p:font typeface="Trebuchet MS" panose="020B0603020202020204" pitchFamily="34" charset="0"/>
      <p:regular r:id="rId17"/>
      <p:bold r:id="rId18"/>
      <p:italic r:id="rId19"/>
      <p:boldItalic r:id="rId20"/>
    </p:embeddedFont>
    <p:embeddedFont>
      <p:font typeface="Wingdings 3" panose="05040102010807070707" pitchFamily="18" charset="2"/>
      <p:regular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408"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24.04.2024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12700"/>
            <a:ext cx="18288000" cy="10299701"/>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2260601" y="3606801"/>
            <a:ext cx="11650404" cy="2469453"/>
          </a:xfrm>
        </p:spPr>
        <p:txBody>
          <a:bodyPr anchor="b">
            <a:noAutofit/>
          </a:bodyPr>
          <a:lstStyle>
            <a:lvl1pPr algn="r">
              <a:defRPr sz="81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2260601" y="6076250"/>
            <a:ext cx="11650404" cy="1645349"/>
          </a:xfrm>
        </p:spPr>
        <p:txBody>
          <a:bodyPr anchor="t"/>
          <a:lstStyle>
            <a:lvl1pPr marL="0" indent="0" algn="r">
              <a:buNone/>
              <a:defRPr>
                <a:solidFill>
                  <a:schemeClr val="tx1">
                    <a:lumMod val="50000"/>
                    <a:lumOff val="50000"/>
                  </a:schemeClr>
                </a:soli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476837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3" y="914400"/>
            <a:ext cx="12895002" cy="5105400"/>
          </a:xfrm>
        </p:spPr>
        <p:txBody>
          <a:bodyPr anchor="ctr">
            <a:normAutofit/>
          </a:bodyPr>
          <a:lstStyle>
            <a:lvl1pPr algn="l">
              <a:defRPr sz="6600" b="0" cap="none"/>
            </a:lvl1pPr>
          </a:lstStyle>
          <a:p>
            <a:r>
              <a:rPr lang="en-US"/>
              <a:t>Click to edit Master title style</a:t>
            </a:r>
            <a:endParaRPr lang="en-US" dirty="0"/>
          </a:p>
        </p:txBody>
      </p:sp>
      <p:sp>
        <p:nvSpPr>
          <p:cNvPr id="3" name="Text Placeholder 2"/>
          <p:cNvSpPr>
            <a:spLocks noGrp="1"/>
          </p:cNvSpPr>
          <p:nvPr>
            <p:ph type="body" idx="1"/>
          </p:nvPr>
        </p:nvSpPr>
        <p:spPr>
          <a:xfrm>
            <a:off x="1016003" y="6705600"/>
            <a:ext cx="12895002" cy="2356443"/>
          </a:xfrm>
        </p:spPr>
        <p:txBody>
          <a:bodyPr anchor="ctr">
            <a:normAutofit/>
          </a:bodyPr>
          <a:lstStyle>
            <a:lvl1pPr marL="0" indent="0" algn="l">
              <a:buNone/>
              <a:defRPr sz="2700">
                <a:solidFill>
                  <a:schemeClr val="tx1">
                    <a:lumMod val="75000"/>
                    <a:lumOff val="2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6651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97001" y="914400"/>
            <a:ext cx="12141201" cy="4533900"/>
          </a:xfrm>
        </p:spPr>
        <p:txBody>
          <a:bodyPr anchor="ctr">
            <a:normAutofit/>
          </a:bodyPr>
          <a:lstStyle>
            <a:lvl1pPr algn="l">
              <a:defRPr sz="66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049209" y="5448300"/>
            <a:ext cx="10836786" cy="571500"/>
          </a:xfrm>
        </p:spPr>
        <p:txBody>
          <a:bodyPr anchor="ctr">
            <a:noAutofit/>
          </a:bodyPr>
          <a:lstStyle>
            <a:lvl1pPr marL="0" indent="0">
              <a:buFontTx/>
              <a:buNone/>
              <a:defRPr sz="2400">
                <a:solidFill>
                  <a:schemeClr val="tx1">
                    <a:lumMod val="50000"/>
                    <a:lumOff val="50000"/>
                  </a:schemeClr>
                </a:solidFill>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Text Placeholder 2"/>
          <p:cNvSpPr>
            <a:spLocks noGrp="1"/>
          </p:cNvSpPr>
          <p:nvPr>
            <p:ph type="body" idx="1"/>
          </p:nvPr>
        </p:nvSpPr>
        <p:spPr>
          <a:xfrm>
            <a:off x="1016003" y="6705600"/>
            <a:ext cx="12895002" cy="2356443"/>
          </a:xfrm>
        </p:spPr>
        <p:txBody>
          <a:bodyPr anchor="ctr">
            <a:normAutofit/>
          </a:bodyPr>
          <a:lstStyle>
            <a:lvl1pPr marL="0" indent="0" algn="l">
              <a:buNone/>
              <a:defRPr sz="2700">
                <a:solidFill>
                  <a:schemeClr val="tx1">
                    <a:lumMod val="75000"/>
                    <a:lumOff val="2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0" name="TextBox 19"/>
          <p:cNvSpPr txBox="1"/>
          <p:nvPr/>
        </p:nvSpPr>
        <p:spPr>
          <a:xfrm>
            <a:off x="812805" y="1185567"/>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13339517" y="4329834"/>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latin typeface="Arial"/>
              </a:rPr>
              <a:t>”</a:t>
            </a:r>
            <a:endParaRPr lang="en-US" sz="2700" dirty="0">
              <a:solidFill>
                <a:schemeClr val="accent1">
                  <a:lumMod val="60000"/>
                  <a:lumOff val="40000"/>
                </a:schemeClr>
              </a:solidFill>
              <a:latin typeface="Arial"/>
            </a:endParaRPr>
          </a:p>
        </p:txBody>
      </p:sp>
    </p:spTree>
    <p:extLst>
      <p:ext uri="{BB962C8B-B14F-4D97-AF65-F5344CB8AC3E}">
        <p14:creationId xmlns:p14="http://schemas.microsoft.com/office/powerpoint/2010/main" val="24568782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16003" y="2897982"/>
            <a:ext cx="12895002" cy="3893190"/>
          </a:xfrm>
        </p:spPr>
        <p:txBody>
          <a:bodyPr anchor="b">
            <a:normAutofit/>
          </a:bodyPr>
          <a:lstStyle>
            <a:lvl1pPr algn="l">
              <a:defRPr sz="6600" b="0" cap="none"/>
            </a:lvl1pPr>
          </a:lstStyle>
          <a:p>
            <a:r>
              <a:rPr lang="en-US"/>
              <a:t>Click to edit Master title style</a:t>
            </a:r>
            <a:endParaRPr lang="en-US" dirty="0"/>
          </a:p>
        </p:txBody>
      </p:sp>
      <p:sp>
        <p:nvSpPr>
          <p:cNvPr id="3" name="Text Placeholder 2"/>
          <p:cNvSpPr>
            <a:spLocks noGrp="1"/>
          </p:cNvSpPr>
          <p:nvPr>
            <p:ph type="body" idx="1"/>
          </p:nvPr>
        </p:nvSpPr>
        <p:spPr>
          <a:xfrm>
            <a:off x="1016003" y="6791172"/>
            <a:ext cx="12895002" cy="2270871"/>
          </a:xfrm>
        </p:spPr>
        <p:txBody>
          <a:bodyPr anchor="t">
            <a:normAutofit/>
          </a:bodyPr>
          <a:lstStyle>
            <a:lvl1pPr marL="0" indent="0" algn="l">
              <a:buNone/>
              <a:defRPr sz="2700">
                <a:solidFill>
                  <a:schemeClr val="tx1">
                    <a:lumMod val="75000"/>
                    <a:lumOff val="2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7219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397001" y="914400"/>
            <a:ext cx="12141201" cy="4533900"/>
          </a:xfrm>
        </p:spPr>
        <p:txBody>
          <a:bodyPr anchor="ctr">
            <a:normAutofit/>
          </a:bodyPr>
          <a:lstStyle>
            <a:lvl1pPr algn="l">
              <a:defRPr sz="66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15999" y="6019800"/>
            <a:ext cx="12895004" cy="771372"/>
          </a:xfrm>
        </p:spPr>
        <p:txBody>
          <a:bodyPr anchor="b">
            <a:noAutofit/>
          </a:bodyPr>
          <a:lstStyle>
            <a:lvl1pPr marL="0" indent="0">
              <a:buFontTx/>
              <a:buNone/>
              <a:defRPr sz="3600">
                <a:solidFill>
                  <a:schemeClr val="tx1">
                    <a:lumMod val="75000"/>
                    <a:lumOff val="25000"/>
                  </a:schemeClr>
                </a:solidFill>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Text Placeholder 2"/>
          <p:cNvSpPr>
            <a:spLocks noGrp="1"/>
          </p:cNvSpPr>
          <p:nvPr>
            <p:ph type="body" idx="1"/>
          </p:nvPr>
        </p:nvSpPr>
        <p:spPr>
          <a:xfrm>
            <a:off x="1016003" y="6791172"/>
            <a:ext cx="12895002" cy="2270871"/>
          </a:xfrm>
        </p:spPr>
        <p:txBody>
          <a:bodyPr anchor="t">
            <a:normAutofit/>
          </a:bodyPr>
          <a:lstStyle>
            <a:lvl1pPr marL="0" indent="0" algn="l">
              <a:buNone/>
              <a:defRPr sz="2700">
                <a:solidFill>
                  <a:schemeClr val="tx1">
                    <a:lumMod val="50000"/>
                    <a:lumOff val="5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4" name="TextBox 23"/>
          <p:cNvSpPr txBox="1"/>
          <p:nvPr/>
        </p:nvSpPr>
        <p:spPr>
          <a:xfrm>
            <a:off x="812805" y="1185567"/>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13339517" y="4329834"/>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272391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028699" y="914400"/>
            <a:ext cx="12882305" cy="4533900"/>
          </a:xfrm>
        </p:spPr>
        <p:txBody>
          <a:bodyPr anchor="ctr">
            <a:normAutofit/>
          </a:bodyPr>
          <a:lstStyle>
            <a:lvl1pPr algn="l">
              <a:defRPr sz="66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15999" y="6019800"/>
            <a:ext cx="12895004" cy="771372"/>
          </a:xfrm>
        </p:spPr>
        <p:txBody>
          <a:bodyPr anchor="b">
            <a:noAutofit/>
          </a:bodyPr>
          <a:lstStyle>
            <a:lvl1pPr marL="0" indent="0">
              <a:buFontTx/>
              <a:buNone/>
              <a:defRPr sz="3600">
                <a:solidFill>
                  <a:schemeClr val="accent1"/>
                </a:solidFill>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Text Placeholder 2"/>
          <p:cNvSpPr>
            <a:spLocks noGrp="1"/>
          </p:cNvSpPr>
          <p:nvPr>
            <p:ph type="body" idx="1"/>
          </p:nvPr>
        </p:nvSpPr>
        <p:spPr>
          <a:xfrm>
            <a:off x="1016003" y="6791172"/>
            <a:ext cx="12895002" cy="2270871"/>
          </a:xfrm>
        </p:spPr>
        <p:txBody>
          <a:bodyPr anchor="t">
            <a:normAutofit/>
          </a:bodyPr>
          <a:lstStyle>
            <a:lvl1pPr marL="0" indent="0" algn="l">
              <a:buNone/>
              <a:defRPr sz="2700">
                <a:solidFill>
                  <a:schemeClr val="tx1">
                    <a:lumMod val="50000"/>
                    <a:lumOff val="5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367494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71026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951510" y="914399"/>
            <a:ext cx="1957115" cy="787717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016003" y="914400"/>
            <a:ext cx="10590225" cy="78771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32926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54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402625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16003" y="4051301"/>
            <a:ext cx="12895002" cy="2739872"/>
          </a:xfrm>
        </p:spPr>
        <p:txBody>
          <a:bodyPr anchor="b"/>
          <a:lstStyle>
            <a:lvl1pPr algn="l">
              <a:defRPr sz="6000" b="0" cap="none"/>
            </a:lvl1pPr>
          </a:lstStyle>
          <a:p>
            <a:r>
              <a:rPr lang="en-US"/>
              <a:t>Click to edit Master title style</a:t>
            </a:r>
            <a:endParaRPr lang="en-US" dirty="0"/>
          </a:p>
        </p:txBody>
      </p:sp>
      <p:sp>
        <p:nvSpPr>
          <p:cNvPr id="3" name="Text Placeholder 2"/>
          <p:cNvSpPr>
            <a:spLocks noGrp="1"/>
          </p:cNvSpPr>
          <p:nvPr>
            <p:ph type="body" idx="1"/>
          </p:nvPr>
        </p:nvSpPr>
        <p:spPr>
          <a:xfrm>
            <a:off x="1016003" y="6791172"/>
            <a:ext cx="12895002" cy="1290600"/>
          </a:xfrm>
        </p:spPr>
        <p:txBody>
          <a:bodyPr anchor="t"/>
          <a:lstStyle>
            <a:lvl1pPr marL="0" indent="0" algn="l">
              <a:buNone/>
              <a:defRPr sz="3000">
                <a:solidFill>
                  <a:schemeClr val="tx1">
                    <a:lumMod val="50000"/>
                    <a:lumOff val="5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16468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16002" y="3240884"/>
            <a:ext cx="6276053" cy="58211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34955" y="3240884"/>
            <a:ext cx="6276051" cy="5821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15684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13618" y="3241475"/>
            <a:ext cx="6278435" cy="864393"/>
          </a:xfrm>
        </p:spPr>
        <p:txBody>
          <a:bodyPr anchor="b">
            <a:noAutofit/>
          </a:bodyPr>
          <a:lstStyle>
            <a:lvl1pPr marL="0" indent="0">
              <a:buNone/>
              <a:defRPr sz="36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013618" y="4105868"/>
            <a:ext cx="6278435" cy="49561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32575" y="3241475"/>
            <a:ext cx="6278427" cy="864393"/>
          </a:xfrm>
        </p:spPr>
        <p:txBody>
          <a:bodyPr anchor="b">
            <a:noAutofit/>
          </a:bodyPr>
          <a:lstStyle>
            <a:lvl1pPr marL="0" indent="0">
              <a:buNone/>
              <a:defRPr sz="36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7632577" y="4105868"/>
            <a:ext cx="6278426" cy="49561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4/24/2024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67207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16001" y="914400"/>
            <a:ext cx="12895002" cy="19812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4/24/2024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594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08855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1" y="2247906"/>
            <a:ext cx="5781792" cy="1917699"/>
          </a:xfrm>
        </p:spPr>
        <p:txBody>
          <a:bodyPr anchor="b">
            <a:normAutofit/>
          </a:bodyPr>
          <a:lstStyle>
            <a:lvl1pPr>
              <a:defRPr sz="3000"/>
            </a:lvl1pPr>
          </a:lstStyle>
          <a:p>
            <a:r>
              <a:rPr lang="en-US"/>
              <a:t>Click to edit Master title style</a:t>
            </a:r>
            <a:endParaRPr lang="en-US" dirty="0"/>
          </a:p>
        </p:txBody>
      </p:sp>
      <p:sp>
        <p:nvSpPr>
          <p:cNvPr id="3" name="Content Placeholder 2"/>
          <p:cNvSpPr>
            <a:spLocks noGrp="1"/>
          </p:cNvSpPr>
          <p:nvPr>
            <p:ph idx="1"/>
          </p:nvPr>
        </p:nvSpPr>
        <p:spPr>
          <a:xfrm>
            <a:off x="7140692" y="772387"/>
            <a:ext cx="6770312" cy="828965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16001" y="4165604"/>
            <a:ext cx="5781792" cy="3876674"/>
          </a:xfrm>
        </p:spPr>
        <p:txBody>
          <a:bodyPr>
            <a:normAutofit/>
          </a:bodyPr>
          <a:lstStyle>
            <a:lvl1pPr marL="0" indent="0">
              <a:buNone/>
              <a:defRPr sz="2100"/>
            </a:lvl1pPr>
            <a:lvl2pPr marL="685595" indent="0">
              <a:buNone/>
              <a:defRPr sz="2100"/>
            </a:lvl2pPr>
            <a:lvl3pPr marL="1371189" indent="0">
              <a:buNone/>
              <a:defRPr sz="1800"/>
            </a:lvl3pPr>
            <a:lvl4pPr marL="2056784" indent="0">
              <a:buNone/>
              <a:defRPr sz="1500"/>
            </a:lvl4pPr>
            <a:lvl5pPr marL="2742377" indent="0">
              <a:buNone/>
              <a:defRPr sz="1500"/>
            </a:lvl5pPr>
            <a:lvl6pPr marL="3427971" indent="0">
              <a:buNone/>
              <a:defRPr sz="1500"/>
            </a:lvl6pPr>
            <a:lvl7pPr marL="4113566" indent="0">
              <a:buNone/>
              <a:defRPr sz="1500"/>
            </a:lvl7pPr>
            <a:lvl8pPr marL="4799160" indent="0">
              <a:buNone/>
              <a:defRPr sz="1500"/>
            </a:lvl8pPr>
            <a:lvl9pPr marL="5484755"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4861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2" y="7200900"/>
            <a:ext cx="12895001" cy="85010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16001" y="914400"/>
            <a:ext cx="12895002" cy="5768577"/>
          </a:xfrm>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16002" y="8051007"/>
            <a:ext cx="12895001" cy="1011036"/>
          </a:xfrm>
        </p:spPr>
        <p:txBody>
          <a:bodyPr>
            <a:normAutofit/>
          </a:bodyPr>
          <a:lstStyle>
            <a:lvl1pPr marL="0" indent="0">
              <a:buNone/>
              <a:defRPr sz="18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94690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12700"/>
            <a:ext cx="18288000" cy="10299701"/>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1016001" y="914400"/>
            <a:ext cx="12895002" cy="19812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16001" y="3240884"/>
            <a:ext cx="12895002" cy="5821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807700" y="9062044"/>
            <a:ext cx="1367909" cy="547688"/>
          </a:xfrm>
          <a:prstGeom prst="rect">
            <a:avLst/>
          </a:prstGeom>
        </p:spPr>
        <p:txBody>
          <a:bodyPr vert="horz" lIns="91440" tIns="45720" rIns="91440" bIns="45720" rtlCol="0" anchor="ctr"/>
          <a:lstStyle>
            <a:lvl1pPr algn="r">
              <a:defRPr sz="1350">
                <a:solidFill>
                  <a:schemeClr val="tx1">
                    <a:tint val="75000"/>
                  </a:schemeClr>
                </a:solidFill>
              </a:defRPr>
            </a:lvl1pPr>
          </a:lstStyle>
          <a:p>
            <a:fld id="{1D8BD707-D9CF-40AE-B4C6-C98DA3205C09}" type="datetimeFigureOut">
              <a:rPr lang="en-US" smtClean="0"/>
              <a:pPr/>
              <a:t>4/24/2024</a:t>
            </a:fld>
            <a:endParaRPr lang="en-US"/>
          </a:p>
        </p:txBody>
      </p:sp>
      <p:sp>
        <p:nvSpPr>
          <p:cNvPr id="5" name="Footer Placeholder 4"/>
          <p:cNvSpPr>
            <a:spLocks noGrp="1"/>
          </p:cNvSpPr>
          <p:nvPr>
            <p:ph type="ftr" sz="quarter" idx="3"/>
          </p:nvPr>
        </p:nvSpPr>
        <p:spPr>
          <a:xfrm>
            <a:off x="1016001" y="9062044"/>
            <a:ext cx="9446418" cy="547688"/>
          </a:xfrm>
          <a:prstGeom prst="rect">
            <a:avLst/>
          </a:prstGeom>
        </p:spPr>
        <p:txBody>
          <a:bodyPr vert="horz" lIns="91440" tIns="45720" rIns="91440" bIns="45720" rtlCol="0" anchor="ctr"/>
          <a:lstStyle>
            <a:lvl1pPr algn="l">
              <a:defRPr sz="13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2885995" y="9062044"/>
            <a:ext cx="1025009" cy="547688"/>
          </a:xfrm>
          <a:prstGeom prst="rect">
            <a:avLst/>
          </a:prstGeom>
        </p:spPr>
        <p:txBody>
          <a:bodyPr vert="horz" lIns="91440" tIns="45720" rIns="91440" bIns="45720" rtlCol="0" anchor="ctr"/>
          <a:lstStyle>
            <a:lvl1pPr algn="r">
              <a:defRPr sz="1350">
                <a:solidFill>
                  <a:schemeClr val="accent1"/>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96947891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Lst>
  <p:txStyles>
    <p:titleStyle>
      <a:lvl1pPr algn="l" defTabSz="6858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514350" indent="-514350" algn="l" defTabSz="685800" rtl="0" eaLnBrk="1" latinLnBrk="0" hangingPunct="1">
        <a:spcBef>
          <a:spcPts val="1500"/>
        </a:spcBef>
        <a:spcAft>
          <a:spcPts val="0"/>
        </a:spcAft>
        <a:buClr>
          <a:schemeClr val="accent1"/>
        </a:buClr>
        <a:buSzPct val="80000"/>
        <a:buFont typeface="Wingdings 3" charset="2"/>
        <a:buChar char=""/>
        <a:defRPr sz="2700" kern="1200">
          <a:solidFill>
            <a:schemeClr val="tx1">
              <a:lumMod val="75000"/>
              <a:lumOff val="25000"/>
            </a:schemeClr>
          </a:solidFill>
          <a:latin typeface="+mn-lt"/>
          <a:ea typeface="+mn-ea"/>
          <a:cs typeface="+mn-cs"/>
        </a:defRPr>
      </a:lvl1pPr>
      <a:lvl2pPr marL="1114425" indent="-428625" algn="l" defTabSz="685800" rtl="0" eaLnBrk="1" latinLnBrk="0" hangingPunct="1">
        <a:spcBef>
          <a:spcPts val="1500"/>
        </a:spcBef>
        <a:spcAft>
          <a:spcPts val="0"/>
        </a:spcAft>
        <a:buClr>
          <a:schemeClr val="accent1"/>
        </a:buClr>
        <a:buSzPct val="80000"/>
        <a:buFont typeface="Wingdings 3" charset="2"/>
        <a:buChar char=""/>
        <a:defRPr sz="2400" kern="1200">
          <a:solidFill>
            <a:schemeClr val="tx1">
              <a:lumMod val="75000"/>
              <a:lumOff val="25000"/>
            </a:schemeClr>
          </a:solidFill>
          <a:latin typeface="+mn-lt"/>
          <a:ea typeface="+mn-ea"/>
          <a:cs typeface="+mn-cs"/>
        </a:defRPr>
      </a:lvl2pPr>
      <a:lvl3pPr marL="1714500" indent="-342900" algn="l" defTabSz="685800" rtl="0" eaLnBrk="1" latinLnBrk="0" hangingPunct="1">
        <a:spcBef>
          <a:spcPts val="1500"/>
        </a:spcBef>
        <a:spcAft>
          <a:spcPts val="0"/>
        </a:spcAft>
        <a:buClr>
          <a:schemeClr val="accent1"/>
        </a:buClr>
        <a:buSzPct val="80000"/>
        <a:buFont typeface="Wingdings 3" charset="2"/>
        <a:buChar char=""/>
        <a:defRPr sz="2100" kern="1200">
          <a:solidFill>
            <a:schemeClr val="tx1">
              <a:lumMod val="75000"/>
              <a:lumOff val="25000"/>
            </a:schemeClr>
          </a:solidFill>
          <a:latin typeface="+mn-lt"/>
          <a:ea typeface="+mn-ea"/>
          <a:cs typeface="+mn-cs"/>
        </a:defRPr>
      </a:lvl3pPr>
      <a:lvl4pPr marL="24003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4pPr>
      <a:lvl5pPr marL="30861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5pPr>
      <a:lvl6pPr marL="37719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6pPr>
      <a:lvl7pPr marL="44577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7pPr>
      <a:lvl8pPr marL="51435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8pPr>
      <a:lvl9pPr marL="58293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7EDE9"/>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CFA"/>
            </a:solidFill>
          </p:spPr>
        </p:sp>
      </p:gr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1132939" y="1404670"/>
            <a:ext cx="9164121" cy="3549491"/>
          </a:xfrm>
          <a:prstGeom prst="rect">
            <a:avLst/>
          </a:prstGeom>
        </p:spPr>
        <p:txBody>
          <a:bodyPr lIns="0" tIns="0" rIns="0" bIns="0" rtlCol="0" anchor="t">
            <a:spAutoFit/>
          </a:bodyPr>
          <a:lstStyle/>
          <a:p>
            <a:pPr algn="l">
              <a:lnSpc>
                <a:spcPts val="9431"/>
              </a:lnSpc>
            </a:pPr>
            <a:r>
              <a:rPr lang="en-US" sz="7544" dirty="0">
                <a:solidFill>
                  <a:srgbClr val="443728"/>
                </a:solidFill>
                <a:latin typeface="Crimson Pro Bold"/>
              </a:rPr>
              <a:t>Introduction to the "Potato Disease Prediction" Project</a:t>
            </a:r>
          </a:p>
        </p:txBody>
      </p:sp>
      <p:sp>
        <p:nvSpPr>
          <p:cNvPr id="8" name="TextBox 8"/>
          <p:cNvSpPr txBox="1"/>
          <p:nvPr/>
        </p:nvSpPr>
        <p:spPr>
          <a:xfrm>
            <a:off x="1132939" y="5385971"/>
            <a:ext cx="9164121" cy="2961580"/>
          </a:xfrm>
          <a:prstGeom prst="rect">
            <a:avLst/>
          </a:prstGeom>
        </p:spPr>
        <p:txBody>
          <a:bodyPr lIns="0" tIns="0" rIns="0" bIns="0" rtlCol="0" anchor="t">
            <a:spAutoFit/>
          </a:bodyPr>
          <a:lstStyle/>
          <a:p>
            <a:pPr algn="just"/>
            <a:r>
              <a:rPr lang="en-US" sz="2187" dirty="0">
                <a:solidFill>
                  <a:srgbClr val="443728"/>
                </a:solidFill>
                <a:latin typeface="Open Sans"/>
              </a:rPr>
              <a:t> </a:t>
            </a:r>
            <a:r>
              <a:rPr lang="en-US" sz="2400" dirty="0"/>
              <a:t>Potato farmers face the constant challenge of identifying and managing crop diseases. </a:t>
            </a:r>
            <a:r>
              <a:rPr lang="en-US" sz="2187" dirty="0">
                <a:latin typeface="Open Sans"/>
              </a:rPr>
              <a:t>This innovative project aims to revolutionize potato farming by leveraging advanced machine learning algorithms to predict and mitigate crop diseases. </a:t>
            </a:r>
            <a:r>
              <a:rPr lang="en-US" sz="2400" dirty="0"/>
              <a:t>This presentation explores how advanced machine learning techniques can revolutionize potato disease prediction, empowering growers to take proactive steps towards healthier crops.</a:t>
            </a:r>
          </a:p>
          <a:p>
            <a:pPr algn="just">
              <a:lnSpc>
                <a:spcPts val="3498"/>
              </a:lnSpc>
            </a:pPr>
            <a:endParaRPr lang="en-US" sz="2187" dirty="0">
              <a:latin typeface="Open Sans"/>
            </a:endParaRPr>
          </a:p>
        </p:txBody>
      </p:sp>
      <p:grpSp>
        <p:nvGrpSpPr>
          <p:cNvPr id="9" name="Group 9"/>
          <p:cNvGrpSpPr/>
          <p:nvPr/>
        </p:nvGrpSpPr>
        <p:grpSpPr>
          <a:xfrm>
            <a:off x="1036736" y="8410426"/>
            <a:ext cx="453777" cy="453778"/>
            <a:chOff x="0" y="0"/>
            <a:chExt cx="605037" cy="605037"/>
          </a:xfrm>
        </p:grpSpPr>
        <p:sp>
          <p:nvSpPr>
            <p:cNvPr id="10" name="Freeform 10"/>
            <p:cNvSpPr/>
            <p:nvPr/>
          </p:nvSpPr>
          <p:spPr>
            <a:xfrm>
              <a:off x="0" y="0"/>
              <a:ext cx="605028" cy="605028"/>
            </a:xfrm>
            <a:custGeom>
              <a:avLst/>
              <a:gdLst/>
              <a:ahLst/>
              <a:cxnLst/>
              <a:rect l="l" t="t" r="r" b="b"/>
              <a:pathLst>
                <a:path w="605028" h="605028">
                  <a:moveTo>
                    <a:pt x="0" y="302514"/>
                  </a:moveTo>
                  <a:cubicBezTo>
                    <a:pt x="0" y="135382"/>
                    <a:pt x="135382" y="0"/>
                    <a:pt x="302514" y="0"/>
                  </a:cubicBezTo>
                  <a:cubicBezTo>
                    <a:pt x="304419" y="0"/>
                    <a:pt x="306324" y="889"/>
                    <a:pt x="307467" y="2413"/>
                  </a:cubicBezTo>
                  <a:lnTo>
                    <a:pt x="302514" y="6350"/>
                  </a:lnTo>
                  <a:lnTo>
                    <a:pt x="302514" y="0"/>
                  </a:lnTo>
                  <a:lnTo>
                    <a:pt x="302514" y="6350"/>
                  </a:lnTo>
                  <a:lnTo>
                    <a:pt x="302514" y="0"/>
                  </a:lnTo>
                  <a:cubicBezTo>
                    <a:pt x="469646" y="0"/>
                    <a:pt x="605028" y="135382"/>
                    <a:pt x="605028" y="302514"/>
                  </a:cubicBezTo>
                  <a:cubicBezTo>
                    <a:pt x="605028" y="305435"/>
                    <a:pt x="602996" y="307975"/>
                    <a:pt x="600202" y="308737"/>
                  </a:cubicBezTo>
                  <a:lnTo>
                    <a:pt x="598678" y="302514"/>
                  </a:lnTo>
                  <a:lnTo>
                    <a:pt x="605028" y="302514"/>
                  </a:lnTo>
                  <a:cubicBezTo>
                    <a:pt x="605028" y="469646"/>
                    <a:pt x="469646" y="605028"/>
                    <a:pt x="302514" y="605028"/>
                  </a:cubicBezTo>
                  <a:lnTo>
                    <a:pt x="302514" y="598678"/>
                  </a:lnTo>
                  <a:lnTo>
                    <a:pt x="302514" y="592328"/>
                  </a:lnTo>
                  <a:lnTo>
                    <a:pt x="302514" y="598678"/>
                  </a:lnTo>
                  <a:lnTo>
                    <a:pt x="302514" y="605028"/>
                  </a:lnTo>
                  <a:cubicBezTo>
                    <a:pt x="135382" y="605028"/>
                    <a:pt x="0" y="469646"/>
                    <a:pt x="0" y="302514"/>
                  </a:cubicBezTo>
                  <a:lnTo>
                    <a:pt x="6350" y="302514"/>
                  </a:lnTo>
                  <a:lnTo>
                    <a:pt x="0" y="302514"/>
                  </a:lnTo>
                  <a:moveTo>
                    <a:pt x="12700" y="302514"/>
                  </a:moveTo>
                  <a:lnTo>
                    <a:pt x="6350" y="302514"/>
                  </a:lnTo>
                  <a:lnTo>
                    <a:pt x="12700" y="302514"/>
                  </a:lnTo>
                  <a:cubicBezTo>
                    <a:pt x="12700" y="462534"/>
                    <a:pt x="142494" y="592328"/>
                    <a:pt x="302514" y="592328"/>
                  </a:cubicBezTo>
                  <a:cubicBezTo>
                    <a:pt x="306070" y="592328"/>
                    <a:pt x="308864" y="595122"/>
                    <a:pt x="308864" y="598678"/>
                  </a:cubicBezTo>
                  <a:cubicBezTo>
                    <a:pt x="308864" y="602234"/>
                    <a:pt x="306070" y="605028"/>
                    <a:pt x="302514" y="605028"/>
                  </a:cubicBezTo>
                  <a:cubicBezTo>
                    <a:pt x="298958" y="605028"/>
                    <a:pt x="296164" y="602234"/>
                    <a:pt x="296164" y="598678"/>
                  </a:cubicBezTo>
                  <a:cubicBezTo>
                    <a:pt x="296164" y="595122"/>
                    <a:pt x="298958" y="592328"/>
                    <a:pt x="302514" y="592328"/>
                  </a:cubicBezTo>
                  <a:cubicBezTo>
                    <a:pt x="462534" y="592328"/>
                    <a:pt x="592328" y="462534"/>
                    <a:pt x="592328" y="302514"/>
                  </a:cubicBezTo>
                  <a:cubicBezTo>
                    <a:pt x="592328" y="299593"/>
                    <a:pt x="594360" y="297053"/>
                    <a:pt x="597154" y="296291"/>
                  </a:cubicBezTo>
                  <a:lnTo>
                    <a:pt x="598678" y="302514"/>
                  </a:lnTo>
                  <a:lnTo>
                    <a:pt x="592328" y="302514"/>
                  </a:lnTo>
                  <a:cubicBezTo>
                    <a:pt x="592328" y="142494"/>
                    <a:pt x="462534" y="12700"/>
                    <a:pt x="302514" y="12700"/>
                  </a:cubicBezTo>
                  <a:cubicBezTo>
                    <a:pt x="300609" y="12700"/>
                    <a:pt x="298704" y="11811"/>
                    <a:pt x="297561" y="10287"/>
                  </a:cubicBezTo>
                  <a:lnTo>
                    <a:pt x="302514" y="6350"/>
                  </a:lnTo>
                  <a:lnTo>
                    <a:pt x="302514" y="12700"/>
                  </a:lnTo>
                  <a:cubicBezTo>
                    <a:pt x="142494" y="12700"/>
                    <a:pt x="12700" y="142494"/>
                    <a:pt x="12700" y="302514"/>
                  </a:cubicBezTo>
                  <a:close/>
                </a:path>
              </a:pathLst>
            </a:custGeom>
            <a:solidFill>
              <a:srgbClr val="FFFFFF"/>
            </a:solidFill>
          </p:spPr>
        </p:sp>
      </p:grpSp>
      <p:sp>
        <p:nvSpPr>
          <p:cNvPr id="11" name="TextBox 11"/>
          <p:cNvSpPr txBox="1"/>
          <p:nvPr/>
        </p:nvSpPr>
        <p:spPr>
          <a:xfrm>
            <a:off x="1028700" y="8483917"/>
            <a:ext cx="3801036" cy="514115"/>
          </a:xfrm>
          <a:prstGeom prst="rect">
            <a:avLst/>
          </a:prstGeom>
        </p:spPr>
        <p:txBody>
          <a:bodyPr lIns="0" tIns="0" rIns="0" bIns="0" rtlCol="0" anchor="t">
            <a:spAutoFit/>
          </a:bodyPr>
          <a:lstStyle/>
          <a:p>
            <a:pPr algn="l">
              <a:lnSpc>
                <a:spcPts val="4250"/>
              </a:lnSpc>
            </a:pPr>
            <a:r>
              <a:rPr lang="en-US" sz="3036" dirty="0">
                <a:solidFill>
                  <a:srgbClr val="443728"/>
                </a:solidFill>
                <a:latin typeface="Open Sans Bold"/>
              </a:rPr>
              <a:t>by GURU VIJAY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7EDE9"/>
            </a:solidFill>
          </p:spPr>
        </p:sp>
      </p:grpSp>
      <p:grpSp>
        <p:nvGrpSpPr>
          <p:cNvPr id="4" name="Group 4"/>
          <p:cNvGrpSpPr/>
          <p:nvPr/>
        </p:nvGrpSpPr>
        <p:grpSpPr>
          <a:xfrm>
            <a:off x="13996" y="-56585"/>
            <a:ext cx="18288000" cy="10287000"/>
            <a:chOff x="-184539" y="-216417"/>
            <a:chExt cx="24384000" cy="13716000"/>
          </a:xfrm>
        </p:grpSpPr>
        <p:sp>
          <p:nvSpPr>
            <p:cNvPr id="5" name="Freeform 5"/>
            <p:cNvSpPr/>
            <p:nvPr/>
          </p:nvSpPr>
          <p:spPr>
            <a:xfrm>
              <a:off x="-184539" y="-216417"/>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CFA"/>
            </a:solidFill>
          </p:spPr>
        </p:sp>
      </p:grpSp>
      <p:sp>
        <p:nvSpPr>
          <p:cNvPr id="7" name="TextBox 7"/>
          <p:cNvSpPr txBox="1"/>
          <p:nvPr/>
        </p:nvSpPr>
        <p:spPr>
          <a:xfrm>
            <a:off x="1082486" y="944492"/>
            <a:ext cx="11551028" cy="1598652"/>
          </a:xfrm>
          <a:prstGeom prst="rect">
            <a:avLst/>
          </a:prstGeom>
        </p:spPr>
        <p:txBody>
          <a:bodyPr lIns="0" tIns="0" rIns="0" bIns="0" rtlCol="0" anchor="t">
            <a:spAutoFit/>
          </a:bodyPr>
          <a:lstStyle/>
          <a:p>
            <a:pPr algn="l">
              <a:lnSpc>
                <a:spcPts val="6503"/>
              </a:lnSpc>
            </a:pPr>
            <a:r>
              <a:rPr lang="en-US" sz="5202" dirty="0">
                <a:solidFill>
                  <a:srgbClr val="443728"/>
                </a:solidFill>
                <a:latin typeface="Crimson Pro Bold"/>
              </a:rPr>
              <a:t>Importance of Disease Forecasting in Potato Farming</a:t>
            </a:r>
          </a:p>
        </p:txBody>
      </p:sp>
      <p:grpSp>
        <p:nvGrpSpPr>
          <p:cNvPr id="8" name="Group 8"/>
          <p:cNvGrpSpPr/>
          <p:nvPr/>
        </p:nvGrpSpPr>
        <p:grpSpPr>
          <a:xfrm>
            <a:off x="1361034" y="2985195"/>
            <a:ext cx="52834" cy="6364784"/>
            <a:chOff x="0" y="0"/>
            <a:chExt cx="70445" cy="8486378"/>
          </a:xfrm>
        </p:grpSpPr>
        <p:sp>
          <p:nvSpPr>
            <p:cNvPr id="9" name="Freeform 9"/>
            <p:cNvSpPr/>
            <p:nvPr/>
          </p:nvSpPr>
          <p:spPr>
            <a:xfrm>
              <a:off x="0" y="0"/>
              <a:ext cx="70485" cy="8486394"/>
            </a:xfrm>
            <a:custGeom>
              <a:avLst/>
              <a:gdLst/>
              <a:ahLst/>
              <a:cxnLst/>
              <a:rect l="l" t="t" r="r" b="b"/>
              <a:pathLst>
                <a:path w="70485" h="8486394">
                  <a:moveTo>
                    <a:pt x="0" y="35179"/>
                  </a:moveTo>
                  <a:cubicBezTo>
                    <a:pt x="0" y="15748"/>
                    <a:pt x="15748" y="0"/>
                    <a:pt x="35179" y="0"/>
                  </a:cubicBezTo>
                  <a:cubicBezTo>
                    <a:pt x="54610" y="0"/>
                    <a:pt x="70485" y="15748"/>
                    <a:pt x="70485" y="35179"/>
                  </a:cubicBezTo>
                  <a:lnTo>
                    <a:pt x="70485" y="8451215"/>
                  </a:lnTo>
                  <a:cubicBezTo>
                    <a:pt x="70485" y="8470647"/>
                    <a:pt x="54737" y="8486394"/>
                    <a:pt x="35306" y="8486394"/>
                  </a:cubicBezTo>
                  <a:cubicBezTo>
                    <a:pt x="15875" y="8486394"/>
                    <a:pt x="0" y="8470646"/>
                    <a:pt x="0" y="8451215"/>
                  </a:cubicBezTo>
                  <a:close/>
                </a:path>
              </a:pathLst>
            </a:custGeom>
            <a:solidFill>
              <a:srgbClr val="D1C8C6"/>
            </a:solidFill>
          </p:spPr>
        </p:sp>
      </p:grpSp>
      <p:grpSp>
        <p:nvGrpSpPr>
          <p:cNvPr id="10" name="Group 10"/>
          <p:cNvGrpSpPr/>
          <p:nvPr/>
        </p:nvGrpSpPr>
        <p:grpSpPr>
          <a:xfrm>
            <a:off x="1684660" y="3462412"/>
            <a:ext cx="924966" cy="52834"/>
            <a:chOff x="0" y="0"/>
            <a:chExt cx="1233288" cy="70445"/>
          </a:xfrm>
        </p:grpSpPr>
        <p:sp>
          <p:nvSpPr>
            <p:cNvPr id="11" name="Freeform 11"/>
            <p:cNvSpPr/>
            <p:nvPr/>
          </p:nvSpPr>
          <p:spPr>
            <a:xfrm>
              <a:off x="0" y="0"/>
              <a:ext cx="1233297" cy="70485"/>
            </a:xfrm>
            <a:custGeom>
              <a:avLst/>
              <a:gdLst/>
              <a:ahLst/>
              <a:cxnLst/>
              <a:rect l="l" t="t" r="r" b="b"/>
              <a:pathLst>
                <a:path w="1233297" h="70485">
                  <a:moveTo>
                    <a:pt x="0" y="35179"/>
                  </a:moveTo>
                  <a:cubicBezTo>
                    <a:pt x="0" y="15748"/>
                    <a:pt x="15748" y="0"/>
                    <a:pt x="35179" y="0"/>
                  </a:cubicBezTo>
                  <a:lnTo>
                    <a:pt x="1198118" y="0"/>
                  </a:lnTo>
                  <a:cubicBezTo>
                    <a:pt x="1217549" y="0"/>
                    <a:pt x="1233297" y="15748"/>
                    <a:pt x="1233297" y="35179"/>
                  </a:cubicBezTo>
                  <a:cubicBezTo>
                    <a:pt x="1233297" y="54610"/>
                    <a:pt x="1217549" y="70358"/>
                    <a:pt x="1198118" y="70358"/>
                  </a:cubicBezTo>
                  <a:lnTo>
                    <a:pt x="35179" y="70358"/>
                  </a:lnTo>
                  <a:cubicBezTo>
                    <a:pt x="15748" y="70485"/>
                    <a:pt x="0" y="54737"/>
                    <a:pt x="0" y="35179"/>
                  </a:cubicBezTo>
                  <a:close/>
                </a:path>
              </a:pathLst>
            </a:custGeom>
            <a:solidFill>
              <a:srgbClr val="D1C8C6"/>
            </a:solidFill>
          </p:spPr>
        </p:sp>
      </p:grpSp>
      <p:grpSp>
        <p:nvGrpSpPr>
          <p:cNvPr id="12" name="Group 12"/>
          <p:cNvGrpSpPr/>
          <p:nvPr/>
        </p:nvGrpSpPr>
        <p:grpSpPr>
          <a:xfrm>
            <a:off x="1085329" y="3186856"/>
            <a:ext cx="604094" cy="604094"/>
            <a:chOff x="0" y="0"/>
            <a:chExt cx="805458" cy="805458"/>
          </a:xfrm>
        </p:grpSpPr>
        <p:sp>
          <p:nvSpPr>
            <p:cNvPr id="13" name="Freeform 13"/>
            <p:cNvSpPr/>
            <p:nvPr/>
          </p:nvSpPr>
          <p:spPr>
            <a:xfrm>
              <a:off x="6350" y="6350"/>
              <a:ext cx="792861" cy="792861"/>
            </a:xfrm>
            <a:custGeom>
              <a:avLst/>
              <a:gdLst/>
              <a:ahLst/>
              <a:cxnLst/>
              <a:rect l="l" t="t" r="r" b="b"/>
              <a:pathLst>
                <a:path w="792861" h="792861">
                  <a:moveTo>
                    <a:pt x="0" y="158623"/>
                  </a:moveTo>
                  <a:cubicBezTo>
                    <a:pt x="0" y="70993"/>
                    <a:pt x="70993" y="0"/>
                    <a:pt x="158623" y="0"/>
                  </a:cubicBezTo>
                  <a:lnTo>
                    <a:pt x="634238" y="0"/>
                  </a:lnTo>
                  <a:cubicBezTo>
                    <a:pt x="721868" y="0"/>
                    <a:pt x="792861" y="70993"/>
                    <a:pt x="792861" y="158623"/>
                  </a:cubicBezTo>
                  <a:lnTo>
                    <a:pt x="792861" y="634238"/>
                  </a:lnTo>
                  <a:cubicBezTo>
                    <a:pt x="792861" y="721868"/>
                    <a:pt x="721868" y="792861"/>
                    <a:pt x="634238" y="792861"/>
                  </a:cubicBezTo>
                  <a:lnTo>
                    <a:pt x="158623" y="792861"/>
                  </a:lnTo>
                  <a:cubicBezTo>
                    <a:pt x="70993" y="792734"/>
                    <a:pt x="0" y="721741"/>
                    <a:pt x="0" y="634238"/>
                  </a:cubicBezTo>
                  <a:close/>
                </a:path>
              </a:pathLst>
            </a:custGeom>
            <a:solidFill>
              <a:srgbClr val="EBE2E0"/>
            </a:solidFill>
          </p:spPr>
        </p:sp>
        <p:sp>
          <p:nvSpPr>
            <p:cNvPr id="14" name="Freeform 14"/>
            <p:cNvSpPr/>
            <p:nvPr/>
          </p:nvSpPr>
          <p:spPr>
            <a:xfrm>
              <a:off x="0" y="0"/>
              <a:ext cx="805561" cy="805561"/>
            </a:xfrm>
            <a:custGeom>
              <a:avLst/>
              <a:gdLst/>
              <a:ahLst/>
              <a:cxnLst/>
              <a:rect l="l" t="t" r="r" b="b"/>
              <a:pathLst>
                <a:path w="805561" h="805561">
                  <a:moveTo>
                    <a:pt x="0" y="164973"/>
                  </a:moveTo>
                  <a:cubicBezTo>
                    <a:pt x="0" y="73787"/>
                    <a:pt x="73787" y="0"/>
                    <a:pt x="164973" y="0"/>
                  </a:cubicBezTo>
                  <a:lnTo>
                    <a:pt x="640588" y="0"/>
                  </a:lnTo>
                  <a:lnTo>
                    <a:pt x="640588" y="6350"/>
                  </a:lnTo>
                  <a:lnTo>
                    <a:pt x="640588" y="0"/>
                  </a:lnTo>
                  <a:lnTo>
                    <a:pt x="640588" y="6350"/>
                  </a:lnTo>
                  <a:lnTo>
                    <a:pt x="640588" y="0"/>
                  </a:lnTo>
                  <a:cubicBezTo>
                    <a:pt x="731647" y="0"/>
                    <a:pt x="805561" y="73787"/>
                    <a:pt x="805561" y="164973"/>
                  </a:cubicBezTo>
                  <a:lnTo>
                    <a:pt x="805561" y="640588"/>
                  </a:lnTo>
                  <a:lnTo>
                    <a:pt x="799211" y="640588"/>
                  </a:lnTo>
                  <a:lnTo>
                    <a:pt x="805561" y="640588"/>
                  </a:lnTo>
                  <a:cubicBezTo>
                    <a:pt x="805561" y="731647"/>
                    <a:pt x="731774" y="805561"/>
                    <a:pt x="640588" y="805561"/>
                  </a:cubicBezTo>
                  <a:lnTo>
                    <a:pt x="640588" y="799211"/>
                  </a:lnTo>
                  <a:lnTo>
                    <a:pt x="640588" y="805561"/>
                  </a:lnTo>
                  <a:lnTo>
                    <a:pt x="164973" y="805561"/>
                  </a:lnTo>
                  <a:lnTo>
                    <a:pt x="164973" y="799211"/>
                  </a:lnTo>
                  <a:lnTo>
                    <a:pt x="164973" y="805561"/>
                  </a:lnTo>
                  <a:cubicBezTo>
                    <a:pt x="73787" y="805434"/>
                    <a:pt x="0" y="731647"/>
                    <a:pt x="0" y="640588"/>
                  </a:cubicBezTo>
                  <a:lnTo>
                    <a:pt x="0" y="164973"/>
                  </a:lnTo>
                  <a:lnTo>
                    <a:pt x="6350" y="164973"/>
                  </a:lnTo>
                  <a:lnTo>
                    <a:pt x="0" y="164973"/>
                  </a:lnTo>
                  <a:moveTo>
                    <a:pt x="12700" y="164973"/>
                  </a:moveTo>
                  <a:lnTo>
                    <a:pt x="12700" y="640588"/>
                  </a:lnTo>
                  <a:lnTo>
                    <a:pt x="6350" y="640588"/>
                  </a:lnTo>
                  <a:lnTo>
                    <a:pt x="12700" y="640588"/>
                  </a:lnTo>
                  <a:cubicBezTo>
                    <a:pt x="12700" y="724662"/>
                    <a:pt x="80899" y="792861"/>
                    <a:pt x="164973" y="792861"/>
                  </a:cubicBezTo>
                  <a:lnTo>
                    <a:pt x="640588" y="792861"/>
                  </a:lnTo>
                  <a:cubicBezTo>
                    <a:pt x="724662" y="792861"/>
                    <a:pt x="792861" y="724662"/>
                    <a:pt x="792861" y="640588"/>
                  </a:cubicBezTo>
                  <a:lnTo>
                    <a:pt x="792861" y="164973"/>
                  </a:lnTo>
                  <a:lnTo>
                    <a:pt x="799211" y="164973"/>
                  </a:lnTo>
                  <a:lnTo>
                    <a:pt x="792861" y="164973"/>
                  </a:lnTo>
                  <a:cubicBezTo>
                    <a:pt x="792734" y="80899"/>
                    <a:pt x="724662" y="12700"/>
                    <a:pt x="640588" y="12700"/>
                  </a:cubicBezTo>
                  <a:lnTo>
                    <a:pt x="164973" y="12700"/>
                  </a:lnTo>
                  <a:lnTo>
                    <a:pt x="164973" y="6350"/>
                  </a:lnTo>
                  <a:lnTo>
                    <a:pt x="164973" y="12700"/>
                  </a:lnTo>
                  <a:cubicBezTo>
                    <a:pt x="80899" y="12700"/>
                    <a:pt x="12700" y="80899"/>
                    <a:pt x="12700" y="164973"/>
                  </a:cubicBezTo>
                  <a:close/>
                </a:path>
              </a:pathLst>
            </a:custGeom>
            <a:solidFill>
              <a:srgbClr val="D1C8C6"/>
            </a:solidFill>
          </p:spPr>
        </p:sp>
      </p:grpSp>
      <p:sp>
        <p:nvSpPr>
          <p:cNvPr id="15" name="TextBox 15"/>
          <p:cNvSpPr txBox="1"/>
          <p:nvPr/>
        </p:nvSpPr>
        <p:spPr>
          <a:xfrm>
            <a:off x="2932271" y="3276035"/>
            <a:ext cx="3120657" cy="340607"/>
          </a:xfrm>
          <a:prstGeom prst="rect">
            <a:avLst/>
          </a:prstGeom>
        </p:spPr>
        <p:txBody>
          <a:bodyPr lIns="0" tIns="0" rIns="0" bIns="0" rtlCol="0" anchor="t">
            <a:spAutoFit/>
          </a:bodyPr>
          <a:lstStyle/>
          <a:p>
            <a:pPr algn="l">
              <a:lnSpc>
                <a:spcPts val="3251"/>
              </a:lnSpc>
            </a:pPr>
            <a:r>
              <a:rPr lang="en-US" sz="2601" dirty="0">
                <a:solidFill>
                  <a:srgbClr val="443728"/>
                </a:solidFill>
                <a:latin typeface="Crimson Pro Bold"/>
              </a:rPr>
              <a:t>Early Detection</a:t>
            </a:r>
          </a:p>
        </p:txBody>
      </p:sp>
      <p:sp>
        <p:nvSpPr>
          <p:cNvPr id="16" name="TextBox 16"/>
          <p:cNvSpPr txBox="1"/>
          <p:nvPr/>
        </p:nvSpPr>
        <p:spPr>
          <a:xfrm>
            <a:off x="2932271" y="3790385"/>
            <a:ext cx="9701242" cy="830401"/>
          </a:xfrm>
          <a:prstGeom prst="rect">
            <a:avLst/>
          </a:prstGeom>
        </p:spPr>
        <p:txBody>
          <a:bodyPr lIns="0" tIns="0" rIns="0" bIns="0" rtlCol="0" anchor="t">
            <a:spAutoFit/>
          </a:bodyPr>
          <a:lstStyle/>
          <a:p>
            <a:pPr algn="l">
              <a:lnSpc>
                <a:spcPts val="3329"/>
              </a:lnSpc>
            </a:pPr>
            <a:r>
              <a:rPr lang="en-US" sz="2081" dirty="0">
                <a:solidFill>
                  <a:srgbClr val="443728"/>
                </a:solidFill>
                <a:latin typeface="Open Sans"/>
              </a:rPr>
              <a:t>Accurate disease forecasting allows farmers to identify potential threats before they escalate, enabling timely intervention and prevention.</a:t>
            </a:r>
          </a:p>
        </p:txBody>
      </p:sp>
      <p:grpSp>
        <p:nvGrpSpPr>
          <p:cNvPr id="17" name="Group 17"/>
          <p:cNvGrpSpPr/>
          <p:nvPr/>
        </p:nvGrpSpPr>
        <p:grpSpPr>
          <a:xfrm>
            <a:off x="1684660" y="5672062"/>
            <a:ext cx="924966" cy="52834"/>
            <a:chOff x="0" y="0"/>
            <a:chExt cx="1233288" cy="70445"/>
          </a:xfrm>
        </p:grpSpPr>
        <p:sp>
          <p:nvSpPr>
            <p:cNvPr id="18" name="Freeform 18"/>
            <p:cNvSpPr/>
            <p:nvPr/>
          </p:nvSpPr>
          <p:spPr>
            <a:xfrm>
              <a:off x="0" y="0"/>
              <a:ext cx="1233297" cy="70485"/>
            </a:xfrm>
            <a:custGeom>
              <a:avLst/>
              <a:gdLst/>
              <a:ahLst/>
              <a:cxnLst/>
              <a:rect l="l" t="t" r="r" b="b"/>
              <a:pathLst>
                <a:path w="1233297" h="70485">
                  <a:moveTo>
                    <a:pt x="0" y="35179"/>
                  </a:moveTo>
                  <a:cubicBezTo>
                    <a:pt x="0" y="15748"/>
                    <a:pt x="15748" y="0"/>
                    <a:pt x="35179" y="0"/>
                  </a:cubicBezTo>
                  <a:lnTo>
                    <a:pt x="1198118" y="0"/>
                  </a:lnTo>
                  <a:cubicBezTo>
                    <a:pt x="1217549" y="0"/>
                    <a:pt x="1233297" y="15748"/>
                    <a:pt x="1233297" y="35179"/>
                  </a:cubicBezTo>
                  <a:cubicBezTo>
                    <a:pt x="1233297" y="54610"/>
                    <a:pt x="1217549" y="70358"/>
                    <a:pt x="1198118" y="70358"/>
                  </a:cubicBezTo>
                  <a:lnTo>
                    <a:pt x="35179" y="70358"/>
                  </a:lnTo>
                  <a:cubicBezTo>
                    <a:pt x="15748" y="70485"/>
                    <a:pt x="0" y="54737"/>
                    <a:pt x="0" y="35179"/>
                  </a:cubicBezTo>
                  <a:close/>
                </a:path>
              </a:pathLst>
            </a:custGeom>
            <a:solidFill>
              <a:srgbClr val="D1C8C6"/>
            </a:solidFill>
          </p:spPr>
        </p:sp>
      </p:grpSp>
      <p:grpSp>
        <p:nvGrpSpPr>
          <p:cNvPr id="19" name="Group 19"/>
          <p:cNvGrpSpPr/>
          <p:nvPr/>
        </p:nvGrpSpPr>
        <p:grpSpPr>
          <a:xfrm>
            <a:off x="1085329" y="5396507"/>
            <a:ext cx="604094" cy="604094"/>
            <a:chOff x="0" y="0"/>
            <a:chExt cx="805458" cy="805458"/>
          </a:xfrm>
        </p:grpSpPr>
        <p:sp>
          <p:nvSpPr>
            <p:cNvPr id="20" name="Freeform 20"/>
            <p:cNvSpPr/>
            <p:nvPr/>
          </p:nvSpPr>
          <p:spPr>
            <a:xfrm>
              <a:off x="6350" y="6350"/>
              <a:ext cx="792861" cy="792861"/>
            </a:xfrm>
            <a:custGeom>
              <a:avLst/>
              <a:gdLst/>
              <a:ahLst/>
              <a:cxnLst/>
              <a:rect l="l" t="t" r="r" b="b"/>
              <a:pathLst>
                <a:path w="792861" h="792861">
                  <a:moveTo>
                    <a:pt x="0" y="158623"/>
                  </a:moveTo>
                  <a:cubicBezTo>
                    <a:pt x="0" y="70993"/>
                    <a:pt x="70993" y="0"/>
                    <a:pt x="158623" y="0"/>
                  </a:cubicBezTo>
                  <a:lnTo>
                    <a:pt x="634238" y="0"/>
                  </a:lnTo>
                  <a:cubicBezTo>
                    <a:pt x="721868" y="0"/>
                    <a:pt x="792861" y="70993"/>
                    <a:pt x="792861" y="158623"/>
                  </a:cubicBezTo>
                  <a:lnTo>
                    <a:pt x="792861" y="634238"/>
                  </a:lnTo>
                  <a:cubicBezTo>
                    <a:pt x="792861" y="721868"/>
                    <a:pt x="721868" y="792861"/>
                    <a:pt x="634238" y="792861"/>
                  </a:cubicBezTo>
                  <a:lnTo>
                    <a:pt x="158623" y="792861"/>
                  </a:lnTo>
                  <a:cubicBezTo>
                    <a:pt x="70993" y="792734"/>
                    <a:pt x="0" y="721741"/>
                    <a:pt x="0" y="634238"/>
                  </a:cubicBezTo>
                  <a:close/>
                </a:path>
              </a:pathLst>
            </a:custGeom>
            <a:solidFill>
              <a:srgbClr val="EBE2E0"/>
            </a:solidFill>
          </p:spPr>
        </p:sp>
        <p:sp>
          <p:nvSpPr>
            <p:cNvPr id="21" name="Freeform 21"/>
            <p:cNvSpPr/>
            <p:nvPr/>
          </p:nvSpPr>
          <p:spPr>
            <a:xfrm>
              <a:off x="0" y="0"/>
              <a:ext cx="805561" cy="805561"/>
            </a:xfrm>
            <a:custGeom>
              <a:avLst/>
              <a:gdLst/>
              <a:ahLst/>
              <a:cxnLst/>
              <a:rect l="l" t="t" r="r" b="b"/>
              <a:pathLst>
                <a:path w="805561" h="805561">
                  <a:moveTo>
                    <a:pt x="0" y="164973"/>
                  </a:moveTo>
                  <a:cubicBezTo>
                    <a:pt x="0" y="73787"/>
                    <a:pt x="73787" y="0"/>
                    <a:pt x="164973" y="0"/>
                  </a:cubicBezTo>
                  <a:lnTo>
                    <a:pt x="640588" y="0"/>
                  </a:lnTo>
                  <a:lnTo>
                    <a:pt x="640588" y="6350"/>
                  </a:lnTo>
                  <a:lnTo>
                    <a:pt x="640588" y="0"/>
                  </a:lnTo>
                  <a:lnTo>
                    <a:pt x="640588" y="6350"/>
                  </a:lnTo>
                  <a:lnTo>
                    <a:pt x="640588" y="0"/>
                  </a:lnTo>
                  <a:cubicBezTo>
                    <a:pt x="731647" y="0"/>
                    <a:pt x="805561" y="73787"/>
                    <a:pt x="805561" y="164973"/>
                  </a:cubicBezTo>
                  <a:lnTo>
                    <a:pt x="805561" y="640588"/>
                  </a:lnTo>
                  <a:lnTo>
                    <a:pt x="799211" y="640588"/>
                  </a:lnTo>
                  <a:lnTo>
                    <a:pt x="805561" y="640588"/>
                  </a:lnTo>
                  <a:cubicBezTo>
                    <a:pt x="805561" y="731647"/>
                    <a:pt x="731774" y="805561"/>
                    <a:pt x="640588" y="805561"/>
                  </a:cubicBezTo>
                  <a:lnTo>
                    <a:pt x="640588" y="799211"/>
                  </a:lnTo>
                  <a:lnTo>
                    <a:pt x="640588" y="805561"/>
                  </a:lnTo>
                  <a:lnTo>
                    <a:pt x="164973" y="805561"/>
                  </a:lnTo>
                  <a:lnTo>
                    <a:pt x="164973" y="799211"/>
                  </a:lnTo>
                  <a:lnTo>
                    <a:pt x="164973" y="805561"/>
                  </a:lnTo>
                  <a:cubicBezTo>
                    <a:pt x="73787" y="805434"/>
                    <a:pt x="0" y="731647"/>
                    <a:pt x="0" y="640588"/>
                  </a:cubicBezTo>
                  <a:lnTo>
                    <a:pt x="0" y="164973"/>
                  </a:lnTo>
                  <a:lnTo>
                    <a:pt x="6350" y="164973"/>
                  </a:lnTo>
                  <a:lnTo>
                    <a:pt x="0" y="164973"/>
                  </a:lnTo>
                  <a:moveTo>
                    <a:pt x="12700" y="164973"/>
                  </a:moveTo>
                  <a:lnTo>
                    <a:pt x="12700" y="640588"/>
                  </a:lnTo>
                  <a:lnTo>
                    <a:pt x="6350" y="640588"/>
                  </a:lnTo>
                  <a:lnTo>
                    <a:pt x="12700" y="640588"/>
                  </a:lnTo>
                  <a:cubicBezTo>
                    <a:pt x="12700" y="724662"/>
                    <a:pt x="80899" y="792861"/>
                    <a:pt x="164973" y="792861"/>
                  </a:cubicBezTo>
                  <a:lnTo>
                    <a:pt x="640588" y="792861"/>
                  </a:lnTo>
                  <a:cubicBezTo>
                    <a:pt x="724662" y="792861"/>
                    <a:pt x="792861" y="724662"/>
                    <a:pt x="792861" y="640588"/>
                  </a:cubicBezTo>
                  <a:lnTo>
                    <a:pt x="792861" y="164973"/>
                  </a:lnTo>
                  <a:lnTo>
                    <a:pt x="799211" y="164973"/>
                  </a:lnTo>
                  <a:lnTo>
                    <a:pt x="792861" y="164973"/>
                  </a:lnTo>
                  <a:cubicBezTo>
                    <a:pt x="792734" y="80899"/>
                    <a:pt x="724662" y="12700"/>
                    <a:pt x="640588" y="12700"/>
                  </a:cubicBezTo>
                  <a:lnTo>
                    <a:pt x="164973" y="12700"/>
                  </a:lnTo>
                  <a:lnTo>
                    <a:pt x="164973" y="6350"/>
                  </a:lnTo>
                  <a:lnTo>
                    <a:pt x="164973" y="12700"/>
                  </a:lnTo>
                  <a:cubicBezTo>
                    <a:pt x="80899" y="12700"/>
                    <a:pt x="12700" y="80899"/>
                    <a:pt x="12700" y="164973"/>
                  </a:cubicBezTo>
                  <a:close/>
                </a:path>
              </a:pathLst>
            </a:custGeom>
            <a:solidFill>
              <a:srgbClr val="D1C8C6"/>
            </a:solidFill>
          </p:spPr>
        </p:sp>
      </p:grpSp>
      <p:sp>
        <p:nvSpPr>
          <p:cNvPr id="22" name="TextBox 22"/>
          <p:cNvSpPr txBox="1"/>
          <p:nvPr/>
        </p:nvSpPr>
        <p:spPr>
          <a:xfrm>
            <a:off x="1286049" y="5458301"/>
            <a:ext cx="202505" cy="513461"/>
          </a:xfrm>
          <a:prstGeom prst="rect">
            <a:avLst/>
          </a:prstGeom>
        </p:spPr>
        <p:txBody>
          <a:bodyPr lIns="0" tIns="0" rIns="0" bIns="0" rtlCol="0" anchor="t">
            <a:spAutoFit/>
          </a:bodyPr>
          <a:lstStyle/>
          <a:p>
            <a:pPr algn="ctr">
              <a:lnSpc>
                <a:spcPts val="3902"/>
              </a:lnSpc>
            </a:pPr>
            <a:r>
              <a:rPr lang="en-US" sz="3121">
                <a:solidFill>
                  <a:srgbClr val="443728"/>
                </a:solidFill>
                <a:latin typeface="Crimson Pro Bold"/>
              </a:rPr>
              <a:t>2</a:t>
            </a:r>
          </a:p>
        </p:txBody>
      </p:sp>
      <p:sp>
        <p:nvSpPr>
          <p:cNvPr id="23" name="TextBox 23"/>
          <p:cNvSpPr txBox="1"/>
          <p:nvPr/>
        </p:nvSpPr>
        <p:spPr>
          <a:xfrm>
            <a:off x="2932271" y="5485686"/>
            <a:ext cx="3120657" cy="394788"/>
          </a:xfrm>
          <a:prstGeom prst="rect">
            <a:avLst/>
          </a:prstGeom>
        </p:spPr>
        <p:txBody>
          <a:bodyPr lIns="0" tIns="0" rIns="0" bIns="0" rtlCol="0" anchor="t">
            <a:spAutoFit/>
          </a:bodyPr>
          <a:lstStyle/>
          <a:p>
            <a:pPr algn="l">
              <a:lnSpc>
                <a:spcPts val="3251"/>
              </a:lnSpc>
            </a:pPr>
            <a:endParaRPr lang="en-US" sz="2601" dirty="0">
              <a:solidFill>
                <a:srgbClr val="443728"/>
              </a:solidFill>
              <a:latin typeface="Crimson Pro Bold"/>
            </a:endParaRPr>
          </a:p>
        </p:txBody>
      </p:sp>
      <p:sp>
        <p:nvSpPr>
          <p:cNvPr id="24" name="TextBox 24"/>
          <p:cNvSpPr txBox="1"/>
          <p:nvPr/>
        </p:nvSpPr>
        <p:spPr>
          <a:xfrm>
            <a:off x="2767224" y="5249228"/>
            <a:ext cx="9866289" cy="1711238"/>
          </a:xfrm>
          <a:prstGeom prst="rect">
            <a:avLst/>
          </a:prstGeom>
        </p:spPr>
        <p:txBody>
          <a:bodyPr wrap="square" lIns="0" tIns="0" rIns="0" bIns="0" rtlCol="0" anchor="t">
            <a:spAutoFit/>
          </a:bodyPr>
          <a:lstStyle/>
          <a:p>
            <a:pPr algn="l"/>
            <a:r>
              <a:rPr lang="en-US" sz="2600" b="1" i="0" dirty="0">
                <a:solidFill>
                  <a:srgbClr val="0D0D0D"/>
                </a:solidFill>
                <a:effectLst/>
                <a:highlight>
                  <a:srgbClr val="FFFFFF"/>
                </a:highlight>
                <a:latin typeface="Crimson Pro Bold" panose="020B0604020202020204" charset="0"/>
              </a:rPr>
              <a:t>Reducing Crop Losses</a:t>
            </a:r>
            <a:endParaRPr lang="en-US" sz="2400" dirty="0">
              <a:solidFill>
                <a:srgbClr val="0D0D0D"/>
              </a:solidFill>
              <a:highlight>
                <a:srgbClr val="FFFFFF"/>
              </a:highlight>
              <a:latin typeface="Söhne"/>
            </a:endParaRPr>
          </a:p>
          <a:p>
            <a:pPr algn="just"/>
            <a:r>
              <a:rPr lang="en-US" sz="2400" b="0" i="0" dirty="0">
                <a:solidFill>
                  <a:srgbClr val="0D0D0D"/>
                </a:solidFill>
                <a:effectLst/>
                <a:highlight>
                  <a:srgbClr val="FFFFFF"/>
                </a:highlight>
                <a:latin typeface="Söhne"/>
              </a:rPr>
              <a:t> </a:t>
            </a:r>
            <a:r>
              <a:rPr lang="en-US" sz="2040" b="0" i="0" dirty="0">
                <a:solidFill>
                  <a:srgbClr val="0D0D0D"/>
                </a:solidFill>
                <a:effectLst/>
                <a:highlight>
                  <a:srgbClr val="FFFFFF"/>
                </a:highlight>
                <a:latin typeface="Open Sans" panose="020B0606030504020204" pitchFamily="34" charset="0"/>
                <a:ea typeface="Open Sans" panose="020B0606030504020204" pitchFamily="34" charset="0"/>
                <a:cs typeface="Open Sans" panose="020B0606030504020204" pitchFamily="34" charset="0"/>
              </a:rPr>
              <a:t>Potato diseases, such as late blight caused by the Phytophthora </a:t>
            </a:r>
            <a:r>
              <a:rPr lang="en-US" sz="2040" b="0" i="0" dirty="0" err="1">
                <a:solidFill>
                  <a:srgbClr val="0D0D0D"/>
                </a:solidFill>
                <a:effectLst/>
                <a:highlight>
                  <a:srgbClr val="FFFFFF"/>
                </a:highlight>
                <a:latin typeface="Open Sans" panose="020B0606030504020204" pitchFamily="34" charset="0"/>
                <a:ea typeface="Open Sans" panose="020B0606030504020204" pitchFamily="34" charset="0"/>
                <a:cs typeface="Open Sans" panose="020B0606030504020204" pitchFamily="34" charset="0"/>
              </a:rPr>
              <a:t>infestans</a:t>
            </a:r>
            <a:r>
              <a:rPr lang="en-US" sz="2040" b="0" i="0" dirty="0">
                <a:solidFill>
                  <a:srgbClr val="0D0D0D"/>
                </a:solidFill>
                <a:effectLst/>
                <a:highlight>
                  <a:srgbClr val="FFFFFF"/>
                </a:highlight>
                <a:latin typeface="Open Sans" panose="020B0606030504020204" pitchFamily="34" charset="0"/>
                <a:ea typeface="Open Sans" panose="020B0606030504020204" pitchFamily="34" charset="0"/>
                <a:cs typeface="Open Sans" panose="020B0606030504020204" pitchFamily="34" charset="0"/>
              </a:rPr>
              <a:t> pathogen, can lead to significant crop losses if left unchecked. Disease forecasting helps farmers take proactive measures to mitigate the impact of diseases, thus minimizing crop losses and ensuring a higher yield.</a:t>
            </a:r>
          </a:p>
        </p:txBody>
      </p:sp>
      <p:grpSp>
        <p:nvGrpSpPr>
          <p:cNvPr id="25" name="Group 25"/>
          <p:cNvGrpSpPr/>
          <p:nvPr/>
        </p:nvGrpSpPr>
        <p:grpSpPr>
          <a:xfrm>
            <a:off x="1684660" y="7881714"/>
            <a:ext cx="924966" cy="52834"/>
            <a:chOff x="0" y="0"/>
            <a:chExt cx="1233288" cy="70445"/>
          </a:xfrm>
        </p:grpSpPr>
        <p:sp>
          <p:nvSpPr>
            <p:cNvPr id="26" name="Freeform 26"/>
            <p:cNvSpPr/>
            <p:nvPr/>
          </p:nvSpPr>
          <p:spPr>
            <a:xfrm>
              <a:off x="0" y="0"/>
              <a:ext cx="1233297" cy="70485"/>
            </a:xfrm>
            <a:custGeom>
              <a:avLst/>
              <a:gdLst/>
              <a:ahLst/>
              <a:cxnLst/>
              <a:rect l="l" t="t" r="r" b="b"/>
              <a:pathLst>
                <a:path w="1233297" h="70485">
                  <a:moveTo>
                    <a:pt x="0" y="35179"/>
                  </a:moveTo>
                  <a:cubicBezTo>
                    <a:pt x="0" y="15748"/>
                    <a:pt x="15748" y="0"/>
                    <a:pt x="35179" y="0"/>
                  </a:cubicBezTo>
                  <a:lnTo>
                    <a:pt x="1198118" y="0"/>
                  </a:lnTo>
                  <a:cubicBezTo>
                    <a:pt x="1217549" y="0"/>
                    <a:pt x="1233297" y="15748"/>
                    <a:pt x="1233297" y="35179"/>
                  </a:cubicBezTo>
                  <a:cubicBezTo>
                    <a:pt x="1233297" y="54610"/>
                    <a:pt x="1217549" y="70358"/>
                    <a:pt x="1198118" y="70358"/>
                  </a:cubicBezTo>
                  <a:lnTo>
                    <a:pt x="35179" y="70358"/>
                  </a:lnTo>
                  <a:cubicBezTo>
                    <a:pt x="15748" y="70485"/>
                    <a:pt x="0" y="54737"/>
                    <a:pt x="0" y="35179"/>
                  </a:cubicBezTo>
                  <a:close/>
                </a:path>
              </a:pathLst>
            </a:custGeom>
            <a:solidFill>
              <a:srgbClr val="D1C8C6"/>
            </a:solidFill>
          </p:spPr>
        </p:sp>
      </p:grpSp>
      <p:grpSp>
        <p:nvGrpSpPr>
          <p:cNvPr id="27" name="Group 27"/>
          <p:cNvGrpSpPr/>
          <p:nvPr/>
        </p:nvGrpSpPr>
        <p:grpSpPr>
          <a:xfrm>
            <a:off x="1085329" y="7606159"/>
            <a:ext cx="604094" cy="604094"/>
            <a:chOff x="0" y="0"/>
            <a:chExt cx="805458" cy="805458"/>
          </a:xfrm>
        </p:grpSpPr>
        <p:sp>
          <p:nvSpPr>
            <p:cNvPr id="28" name="Freeform 28"/>
            <p:cNvSpPr/>
            <p:nvPr/>
          </p:nvSpPr>
          <p:spPr>
            <a:xfrm>
              <a:off x="6350" y="6350"/>
              <a:ext cx="792861" cy="792861"/>
            </a:xfrm>
            <a:custGeom>
              <a:avLst/>
              <a:gdLst/>
              <a:ahLst/>
              <a:cxnLst/>
              <a:rect l="l" t="t" r="r" b="b"/>
              <a:pathLst>
                <a:path w="792861" h="792861">
                  <a:moveTo>
                    <a:pt x="0" y="158623"/>
                  </a:moveTo>
                  <a:cubicBezTo>
                    <a:pt x="0" y="70993"/>
                    <a:pt x="70993" y="0"/>
                    <a:pt x="158623" y="0"/>
                  </a:cubicBezTo>
                  <a:lnTo>
                    <a:pt x="634238" y="0"/>
                  </a:lnTo>
                  <a:cubicBezTo>
                    <a:pt x="721868" y="0"/>
                    <a:pt x="792861" y="70993"/>
                    <a:pt x="792861" y="158623"/>
                  </a:cubicBezTo>
                  <a:lnTo>
                    <a:pt x="792861" y="634238"/>
                  </a:lnTo>
                  <a:cubicBezTo>
                    <a:pt x="792861" y="721868"/>
                    <a:pt x="721868" y="792861"/>
                    <a:pt x="634238" y="792861"/>
                  </a:cubicBezTo>
                  <a:lnTo>
                    <a:pt x="158623" y="792861"/>
                  </a:lnTo>
                  <a:cubicBezTo>
                    <a:pt x="70993" y="792734"/>
                    <a:pt x="0" y="721741"/>
                    <a:pt x="0" y="634238"/>
                  </a:cubicBezTo>
                  <a:close/>
                </a:path>
              </a:pathLst>
            </a:custGeom>
            <a:solidFill>
              <a:srgbClr val="EBE2E0"/>
            </a:solidFill>
          </p:spPr>
        </p:sp>
        <p:sp>
          <p:nvSpPr>
            <p:cNvPr id="29" name="Freeform 29"/>
            <p:cNvSpPr/>
            <p:nvPr/>
          </p:nvSpPr>
          <p:spPr>
            <a:xfrm>
              <a:off x="0" y="0"/>
              <a:ext cx="805561" cy="805561"/>
            </a:xfrm>
            <a:custGeom>
              <a:avLst/>
              <a:gdLst/>
              <a:ahLst/>
              <a:cxnLst/>
              <a:rect l="l" t="t" r="r" b="b"/>
              <a:pathLst>
                <a:path w="805561" h="805561">
                  <a:moveTo>
                    <a:pt x="0" y="164973"/>
                  </a:moveTo>
                  <a:cubicBezTo>
                    <a:pt x="0" y="73787"/>
                    <a:pt x="73787" y="0"/>
                    <a:pt x="164973" y="0"/>
                  </a:cubicBezTo>
                  <a:lnTo>
                    <a:pt x="640588" y="0"/>
                  </a:lnTo>
                  <a:lnTo>
                    <a:pt x="640588" y="6350"/>
                  </a:lnTo>
                  <a:lnTo>
                    <a:pt x="640588" y="0"/>
                  </a:lnTo>
                  <a:lnTo>
                    <a:pt x="640588" y="6350"/>
                  </a:lnTo>
                  <a:lnTo>
                    <a:pt x="640588" y="0"/>
                  </a:lnTo>
                  <a:cubicBezTo>
                    <a:pt x="731647" y="0"/>
                    <a:pt x="805561" y="73787"/>
                    <a:pt x="805561" y="164973"/>
                  </a:cubicBezTo>
                  <a:lnTo>
                    <a:pt x="805561" y="640588"/>
                  </a:lnTo>
                  <a:lnTo>
                    <a:pt x="799211" y="640588"/>
                  </a:lnTo>
                  <a:lnTo>
                    <a:pt x="805561" y="640588"/>
                  </a:lnTo>
                  <a:cubicBezTo>
                    <a:pt x="805561" y="731647"/>
                    <a:pt x="731774" y="805561"/>
                    <a:pt x="640588" y="805561"/>
                  </a:cubicBezTo>
                  <a:lnTo>
                    <a:pt x="640588" y="799211"/>
                  </a:lnTo>
                  <a:lnTo>
                    <a:pt x="640588" y="805561"/>
                  </a:lnTo>
                  <a:lnTo>
                    <a:pt x="164973" y="805561"/>
                  </a:lnTo>
                  <a:lnTo>
                    <a:pt x="164973" y="799211"/>
                  </a:lnTo>
                  <a:lnTo>
                    <a:pt x="164973" y="805561"/>
                  </a:lnTo>
                  <a:cubicBezTo>
                    <a:pt x="73787" y="805434"/>
                    <a:pt x="0" y="731647"/>
                    <a:pt x="0" y="640588"/>
                  </a:cubicBezTo>
                  <a:lnTo>
                    <a:pt x="0" y="164973"/>
                  </a:lnTo>
                  <a:lnTo>
                    <a:pt x="6350" y="164973"/>
                  </a:lnTo>
                  <a:lnTo>
                    <a:pt x="0" y="164973"/>
                  </a:lnTo>
                  <a:moveTo>
                    <a:pt x="12700" y="164973"/>
                  </a:moveTo>
                  <a:lnTo>
                    <a:pt x="12700" y="640588"/>
                  </a:lnTo>
                  <a:lnTo>
                    <a:pt x="6350" y="640588"/>
                  </a:lnTo>
                  <a:lnTo>
                    <a:pt x="12700" y="640588"/>
                  </a:lnTo>
                  <a:cubicBezTo>
                    <a:pt x="12700" y="724662"/>
                    <a:pt x="80899" y="792861"/>
                    <a:pt x="164973" y="792861"/>
                  </a:cubicBezTo>
                  <a:lnTo>
                    <a:pt x="640588" y="792861"/>
                  </a:lnTo>
                  <a:cubicBezTo>
                    <a:pt x="724662" y="792861"/>
                    <a:pt x="792861" y="724662"/>
                    <a:pt x="792861" y="640588"/>
                  </a:cubicBezTo>
                  <a:lnTo>
                    <a:pt x="792861" y="164973"/>
                  </a:lnTo>
                  <a:lnTo>
                    <a:pt x="799211" y="164973"/>
                  </a:lnTo>
                  <a:lnTo>
                    <a:pt x="792861" y="164973"/>
                  </a:lnTo>
                  <a:cubicBezTo>
                    <a:pt x="792734" y="80899"/>
                    <a:pt x="724662" y="12700"/>
                    <a:pt x="640588" y="12700"/>
                  </a:cubicBezTo>
                  <a:lnTo>
                    <a:pt x="164973" y="12700"/>
                  </a:lnTo>
                  <a:lnTo>
                    <a:pt x="164973" y="6350"/>
                  </a:lnTo>
                  <a:lnTo>
                    <a:pt x="164973" y="12700"/>
                  </a:lnTo>
                  <a:cubicBezTo>
                    <a:pt x="80899" y="12700"/>
                    <a:pt x="12700" y="80899"/>
                    <a:pt x="12700" y="164973"/>
                  </a:cubicBezTo>
                  <a:close/>
                </a:path>
              </a:pathLst>
            </a:custGeom>
            <a:solidFill>
              <a:srgbClr val="D1C8C6"/>
            </a:solidFill>
          </p:spPr>
        </p:sp>
      </p:grpSp>
      <p:sp>
        <p:nvSpPr>
          <p:cNvPr id="30" name="TextBox 30"/>
          <p:cNvSpPr txBox="1"/>
          <p:nvPr/>
        </p:nvSpPr>
        <p:spPr>
          <a:xfrm>
            <a:off x="1382002" y="7667952"/>
            <a:ext cx="10745" cy="442257"/>
          </a:xfrm>
          <a:prstGeom prst="rect">
            <a:avLst/>
          </a:prstGeom>
        </p:spPr>
        <p:txBody>
          <a:bodyPr lIns="0" tIns="0" rIns="0" bIns="0" rtlCol="0" anchor="t">
            <a:spAutoFit/>
          </a:bodyPr>
          <a:lstStyle/>
          <a:p>
            <a:pPr algn="ctr">
              <a:lnSpc>
                <a:spcPts val="3902"/>
              </a:lnSpc>
            </a:pPr>
            <a:r>
              <a:rPr lang="en-US" sz="3121">
                <a:solidFill>
                  <a:srgbClr val="443728"/>
                </a:solidFill>
                <a:latin typeface="Crimson Pro Bold"/>
              </a:rPr>
              <a:t>3</a:t>
            </a:r>
          </a:p>
        </p:txBody>
      </p:sp>
      <p:sp>
        <p:nvSpPr>
          <p:cNvPr id="31" name="TextBox 31"/>
          <p:cNvSpPr txBox="1"/>
          <p:nvPr/>
        </p:nvSpPr>
        <p:spPr>
          <a:xfrm>
            <a:off x="2932271" y="7695336"/>
            <a:ext cx="3120657" cy="340607"/>
          </a:xfrm>
          <a:prstGeom prst="rect">
            <a:avLst/>
          </a:prstGeom>
        </p:spPr>
        <p:txBody>
          <a:bodyPr lIns="0" tIns="0" rIns="0" bIns="0" rtlCol="0" anchor="t">
            <a:spAutoFit/>
          </a:bodyPr>
          <a:lstStyle/>
          <a:p>
            <a:pPr algn="l">
              <a:lnSpc>
                <a:spcPts val="3251"/>
              </a:lnSpc>
            </a:pPr>
            <a:r>
              <a:rPr lang="en-US" sz="2601">
                <a:solidFill>
                  <a:srgbClr val="443728"/>
                </a:solidFill>
                <a:latin typeface="Crimson Pro Bold"/>
              </a:rPr>
              <a:t>Yield Optimization</a:t>
            </a:r>
          </a:p>
        </p:txBody>
      </p:sp>
      <p:sp>
        <p:nvSpPr>
          <p:cNvPr id="32" name="TextBox 32"/>
          <p:cNvSpPr txBox="1"/>
          <p:nvPr/>
        </p:nvSpPr>
        <p:spPr>
          <a:xfrm>
            <a:off x="2932271" y="8209686"/>
            <a:ext cx="9701242" cy="830401"/>
          </a:xfrm>
          <a:prstGeom prst="rect">
            <a:avLst/>
          </a:prstGeom>
        </p:spPr>
        <p:txBody>
          <a:bodyPr lIns="0" tIns="0" rIns="0" bIns="0" rtlCol="0" anchor="t">
            <a:spAutoFit/>
          </a:bodyPr>
          <a:lstStyle/>
          <a:p>
            <a:pPr algn="l">
              <a:lnSpc>
                <a:spcPts val="3329"/>
              </a:lnSpc>
            </a:pPr>
            <a:r>
              <a:rPr lang="en-US" sz="2081">
                <a:solidFill>
                  <a:srgbClr val="443728"/>
                </a:solidFill>
                <a:latin typeface="Open Sans"/>
              </a:rPr>
              <a:t>Proactive disease management leads to healthier crops and higher yields, improving the overall productivity and profitability of potato farming.</a:t>
            </a:r>
          </a:p>
        </p:txBody>
      </p:sp>
      <p:sp>
        <p:nvSpPr>
          <p:cNvPr id="33" name="TextBox 33"/>
          <p:cNvSpPr txBox="1"/>
          <p:nvPr/>
        </p:nvSpPr>
        <p:spPr>
          <a:xfrm>
            <a:off x="1318581" y="3213049"/>
            <a:ext cx="148332" cy="513461"/>
          </a:xfrm>
          <a:prstGeom prst="rect">
            <a:avLst/>
          </a:prstGeom>
        </p:spPr>
        <p:txBody>
          <a:bodyPr lIns="0" tIns="0" rIns="0" bIns="0" rtlCol="0" anchor="t">
            <a:spAutoFit/>
          </a:bodyPr>
          <a:lstStyle/>
          <a:p>
            <a:pPr algn="ctr">
              <a:lnSpc>
                <a:spcPts val="3902"/>
              </a:lnSpc>
            </a:pPr>
            <a:r>
              <a:rPr lang="en-US" sz="3121">
                <a:solidFill>
                  <a:srgbClr val="443728"/>
                </a:solidFill>
                <a:latin typeface="Crimson Pro Bold"/>
              </a:rPr>
              <a:t>1</a:t>
            </a:r>
          </a:p>
        </p:txBody>
      </p:sp>
      <p:pic>
        <p:nvPicPr>
          <p:cNvPr id="2052" name="Picture 4" descr="Are Sprouted Potatoes Safe to Eat? | Bon Appétit">
            <a:extLst>
              <a:ext uri="{FF2B5EF4-FFF2-40B4-BE49-F238E27FC236}">
                <a16:creationId xmlns:a16="http://schemas.microsoft.com/office/drawing/2014/main" id="{A4FA002E-B821-2E12-CC68-D638ADD1967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798561" y="0"/>
            <a:ext cx="5475444" cy="10287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7EDE9"/>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CFA"/>
            </a:solidFill>
          </p:spPr>
          <p:txBody>
            <a:bodyPr/>
            <a:lstStyle/>
            <a:p>
              <a:endParaRPr lang="en-IN" dirty="0"/>
            </a:p>
          </p:txBody>
        </p:sp>
      </p:grpSp>
      <p:sp>
        <p:nvSpPr>
          <p:cNvPr id="6" name="TextBox 6"/>
          <p:cNvSpPr txBox="1"/>
          <p:nvPr/>
        </p:nvSpPr>
        <p:spPr>
          <a:xfrm>
            <a:off x="1066800" y="421807"/>
            <a:ext cx="14599534" cy="1682591"/>
          </a:xfrm>
          <a:prstGeom prst="rect">
            <a:avLst/>
          </a:prstGeom>
        </p:spPr>
        <p:txBody>
          <a:bodyPr wrap="square" lIns="0" tIns="0" rIns="0" bIns="0" rtlCol="0" anchor="t">
            <a:spAutoFit/>
          </a:bodyPr>
          <a:lstStyle/>
          <a:p>
            <a:pPr algn="ctr">
              <a:lnSpc>
                <a:spcPts val="6834"/>
              </a:lnSpc>
            </a:pPr>
            <a:r>
              <a:rPr lang="en-US" sz="5467" dirty="0">
                <a:solidFill>
                  <a:srgbClr val="443728"/>
                </a:solidFill>
                <a:latin typeface="Crimson Pro Bold"/>
              </a:rPr>
              <a:t>Leveraging Machine Learning for Disease Prediction</a:t>
            </a:r>
          </a:p>
        </p:txBody>
      </p:sp>
      <p:sp>
        <p:nvSpPr>
          <p:cNvPr id="7" name="TextBox 7"/>
          <p:cNvSpPr txBox="1"/>
          <p:nvPr/>
        </p:nvSpPr>
        <p:spPr>
          <a:xfrm>
            <a:off x="2394900" y="4026558"/>
            <a:ext cx="4250616" cy="844334"/>
          </a:xfrm>
          <a:prstGeom prst="rect">
            <a:avLst/>
          </a:prstGeom>
        </p:spPr>
        <p:txBody>
          <a:bodyPr wrap="square" lIns="0" tIns="0" rIns="0" bIns="0" rtlCol="0" anchor="t">
            <a:spAutoFit/>
          </a:bodyPr>
          <a:lstStyle/>
          <a:p>
            <a:pPr marL="457200" indent="-457200" algn="l">
              <a:lnSpc>
                <a:spcPts val="3417"/>
              </a:lnSpc>
              <a:buFont typeface="Arial" panose="020B0604020202020204" pitchFamily="34" charset="0"/>
              <a:buChar char="•"/>
            </a:pPr>
            <a:r>
              <a:rPr lang="en-US" sz="2733" dirty="0">
                <a:solidFill>
                  <a:srgbClr val="443728"/>
                </a:solidFill>
                <a:latin typeface="Crimson Pro Bold"/>
              </a:rPr>
              <a:t>Data-Driven Approach</a:t>
            </a:r>
          </a:p>
          <a:p>
            <a:pPr algn="l">
              <a:lnSpc>
                <a:spcPts val="3417"/>
              </a:lnSpc>
            </a:pPr>
            <a:endParaRPr lang="en-US" sz="2733" dirty="0">
              <a:solidFill>
                <a:srgbClr val="443728"/>
              </a:solidFill>
              <a:latin typeface="Crimson Pro Bold"/>
            </a:endParaRPr>
          </a:p>
        </p:txBody>
      </p:sp>
      <p:sp>
        <p:nvSpPr>
          <p:cNvPr id="8" name="TextBox 8"/>
          <p:cNvSpPr txBox="1"/>
          <p:nvPr/>
        </p:nvSpPr>
        <p:spPr>
          <a:xfrm>
            <a:off x="2638931" y="5004077"/>
            <a:ext cx="3762554" cy="2650271"/>
          </a:xfrm>
          <a:prstGeom prst="rect">
            <a:avLst/>
          </a:prstGeom>
        </p:spPr>
        <p:txBody>
          <a:bodyPr lIns="0" tIns="0" rIns="0" bIns="0" rtlCol="0" anchor="t">
            <a:spAutoFit/>
          </a:bodyPr>
          <a:lstStyle/>
          <a:p>
            <a:pPr algn="just">
              <a:lnSpc>
                <a:spcPts val="3498"/>
              </a:lnSpc>
            </a:pPr>
            <a:r>
              <a:rPr lang="en-US" sz="2187" dirty="0">
                <a:solidFill>
                  <a:srgbClr val="443728"/>
                </a:solidFill>
                <a:latin typeface="Open Sans"/>
              </a:rPr>
              <a:t>The project utilizes a diverse dataset, including historical crop records, environmental factors, and satellite imagery, to train advanced machine learning models.</a:t>
            </a:r>
          </a:p>
        </p:txBody>
      </p:sp>
      <p:sp>
        <p:nvSpPr>
          <p:cNvPr id="9" name="TextBox 9"/>
          <p:cNvSpPr txBox="1"/>
          <p:nvPr/>
        </p:nvSpPr>
        <p:spPr>
          <a:xfrm>
            <a:off x="7248983" y="4040408"/>
            <a:ext cx="4250619" cy="408317"/>
          </a:xfrm>
          <a:prstGeom prst="rect">
            <a:avLst/>
          </a:prstGeom>
        </p:spPr>
        <p:txBody>
          <a:bodyPr wrap="square" lIns="0" tIns="0" rIns="0" bIns="0" rtlCol="0" anchor="t">
            <a:spAutoFit/>
          </a:bodyPr>
          <a:lstStyle/>
          <a:p>
            <a:pPr marL="457200" indent="-457200" algn="l">
              <a:lnSpc>
                <a:spcPts val="3417"/>
              </a:lnSpc>
              <a:buFont typeface="Arial" panose="020B0604020202020204" pitchFamily="34" charset="0"/>
              <a:buChar char="•"/>
            </a:pPr>
            <a:r>
              <a:rPr lang="en-US" sz="2733" dirty="0">
                <a:solidFill>
                  <a:srgbClr val="443728"/>
                </a:solidFill>
                <a:latin typeface="Crimson Pro Bold"/>
              </a:rPr>
              <a:t>Predictive Algorithms</a:t>
            </a:r>
          </a:p>
        </p:txBody>
      </p:sp>
      <p:sp>
        <p:nvSpPr>
          <p:cNvPr id="10" name="TextBox 10"/>
          <p:cNvSpPr txBox="1"/>
          <p:nvPr/>
        </p:nvSpPr>
        <p:spPr>
          <a:xfrm>
            <a:off x="7271355" y="5004077"/>
            <a:ext cx="3762554" cy="3094524"/>
          </a:xfrm>
          <a:prstGeom prst="rect">
            <a:avLst/>
          </a:prstGeom>
        </p:spPr>
        <p:txBody>
          <a:bodyPr lIns="0" tIns="0" rIns="0" bIns="0" rtlCol="0" anchor="t">
            <a:spAutoFit/>
          </a:bodyPr>
          <a:lstStyle/>
          <a:p>
            <a:pPr algn="just">
              <a:lnSpc>
                <a:spcPts val="3498"/>
              </a:lnSpc>
            </a:pPr>
            <a:r>
              <a:rPr lang="en-US" sz="2187" dirty="0">
                <a:solidFill>
                  <a:srgbClr val="443728"/>
                </a:solidFill>
                <a:latin typeface="Open Sans"/>
              </a:rPr>
              <a:t>State-of-the-art machine learning techniques, such as deep learning and ensemble methods, are employed to identify patterns and predict disease outbreaks with high accuracy.</a:t>
            </a:r>
          </a:p>
        </p:txBody>
      </p:sp>
      <p:sp>
        <p:nvSpPr>
          <p:cNvPr id="11" name="TextBox 11"/>
          <p:cNvSpPr txBox="1"/>
          <p:nvPr/>
        </p:nvSpPr>
        <p:spPr>
          <a:xfrm>
            <a:off x="11864376" y="4040408"/>
            <a:ext cx="4250620" cy="408317"/>
          </a:xfrm>
          <a:prstGeom prst="rect">
            <a:avLst/>
          </a:prstGeom>
        </p:spPr>
        <p:txBody>
          <a:bodyPr wrap="square" lIns="0" tIns="0" rIns="0" bIns="0" rtlCol="0" anchor="t">
            <a:spAutoFit/>
          </a:bodyPr>
          <a:lstStyle/>
          <a:p>
            <a:pPr marL="457200" indent="-457200" algn="l">
              <a:lnSpc>
                <a:spcPts val="3417"/>
              </a:lnSpc>
              <a:buFont typeface="Arial" panose="020B0604020202020204" pitchFamily="34" charset="0"/>
              <a:buChar char="•"/>
            </a:pPr>
            <a:r>
              <a:rPr lang="en-US" sz="2733" dirty="0">
                <a:solidFill>
                  <a:srgbClr val="443728"/>
                </a:solidFill>
                <a:latin typeface="Crimson Pro Bold"/>
              </a:rPr>
              <a:t>Continuous Learning</a:t>
            </a:r>
          </a:p>
        </p:txBody>
      </p:sp>
      <p:sp>
        <p:nvSpPr>
          <p:cNvPr id="12" name="TextBox 12"/>
          <p:cNvSpPr txBox="1"/>
          <p:nvPr/>
        </p:nvSpPr>
        <p:spPr>
          <a:xfrm>
            <a:off x="11903780" y="5004077"/>
            <a:ext cx="3762554" cy="2653227"/>
          </a:xfrm>
          <a:prstGeom prst="rect">
            <a:avLst/>
          </a:prstGeom>
        </p:spPr>
        <p:txBody>
          <a:bodyPr lIns="0" tIns="0" rIns="0" bIns="0" rtlCol="0" anchor="t">
            <a:spAutoFit/>
          </a:bodyPr>
          <a:lstStyle/>
          <a:p>
            <a:pPr algn="just">
              <a:lnSpc>
                <a:spcPts val="3498"/>
              </a:lnSpc>
            </a:pPr>
            <a:r>
              <a:rPr lang="en-US" sz="2187" dirty="0">
                <a:solidFill>
                  <a:srgbClr val="443728"/>
                </a:solidFill>
                <a:latin typeface="Open Sans"/>
              </a:rPr>
              <a:t>The models are designed to adapt and improve over time, incorporating new data and feedback to enhance the reliability of disease forecasts.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7EDE9"/>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CFA"/>
            </a:solidFill>
          </p:spPr>
        </p:sp>
      </p:grpSp>
      <p:sp>
        <p:nvSpPr>
          <p:cNvPr id="6" name="TextBox 6"/>
          <p:cNvSpPr txBox="1"/>
          <p:nvPr/>
        </p:nvSpPr>
        <p:spPr>
          <a:xfrm>
            <a:off x="2741176" y="761136"/>
            <a:ext cx="12805649" cy="1655505"/>
          </a:xfrm>
          <a:prstGeom prst="rect">
            <a:avLst/>
          </a:prstGeom>
        </p:spPr>
        <p:txBody>
          <a:bodyPr lIns="0" tIns="0" rIns="0" bIns="0" rtlCol="0" anchor="t">
            <a:spAutoFit/>
          </a:bodyPr>
          <a:lstStyle/>
          <a:p>
            <a:pPr algn="l">
              <a:lnSpc>
                <a:spcPts val="6728"/>
              </a:lnSpc>
            </a:pPr>
            <a:r>
              <a:rPr lang="en-US" sz="5382">
                <a:solidFill>
                  <a:srgbClr val="443728"/>
                </a:solidFill>
                <a:latin typeface="Crimson Pro Bold"/>
              </a:rPr>
              <a:t>Integrating Agricultural Expertise and Data Analytics</a:t>
            </a:r>
          </a:p>
        </p:txBody>
      </p:sp>
      <p:grpSp>
        <p:nvGrpSpPr>
          <p:cNvPr id="7" name="Group 7"/>
          <p:cNvGrpSpPr/>
          <p:nvPr/>
        </p:nvGrpSpPr>
        <p:grpSpPr>
          <a:xfrm>
            <a:off x="2644974" y="3004394"/>
            <a:ext cx="6367165" cy="3360390"/>
            <a:chOff x="0" y="0"/>
            <a:chExt cx="8489553" cy="4480520"/>
          </a:xfrm>
        </p:grpSpPr>
        <p:sp>
          <p:nvSpPr>
            <p:cNvPr id="8" name="Freeform 8"/>
            <p:cNvSpPr/>
            <p:nvPr/>
          </p:nvSpPr>
          <p:spPr>
            <a:xfrm>
              <a:off x="6350" y="6363"/>
              <a:ext cx="8476869" cy="4467748"/>
            </a:xfrm>
            <a:custGeom>
              <a:avLst/>
              <a:gdLst/>
              <a:ahLst/>
              <a:cxnLst/>
              <a:rect l="l" t="t" r="r" b="b"/>
              <a:pathLst>
                <a:path w="8476869" h="4467748">
                  <a:moveTo>
                    <a:pt x="0" y="164411"/>
                  </a:moveTo>
                  <a:cubicBezTo>
                    <a:pt x="0" y="73552"/>
                    <a:pt x="73533" y="0"/>
                    <a:pt x="164338" y="0"/>
                  </a:cubicBezTo>
                  <a:lnTo>
                    <a:pt x="8312531" y="0"/>
                  </a:lnTo>
                  <a:cubicBezTo>
                    <a:pt x="8403337" y="0"/>
                    <a:pt x="8476869" y="73552"/>
                    <a:pt x="8476869" y="164411"/>
                  </a:cubicBezTo>
                  <a:lnTo>
                    <a:pt x="8476869" y="4303336"/>
                  </a:lnTo>
                  <a:cubicBezTo>
                    <a:pt x="8476869" y="4394195"/>
                    <a:pt x="8403337" y="4467748"/>
                    <a:pt x="8312531" y="4467748"/>
                  </a:cubicBezTo>
                  <a:lnTo>
                    <a:pt x="164338" y="4467748"/>
                  </a:lnTo>
                  <a:cubicBezTo>
                    <a:pt x="73533" y="4467747"/>
                    <a:pt x="0" y="4394195"/>
                    <a:pt x="0" y="4303336"/>
                  </a:cubicBezTo>
                  <a:close/>
                </a:path>
              </a:pathLst>
            </a:custGeom>
            <a:solidFill>
              <a:srgbClr val="EBE2E0"/>
            </a:solidFill>
          </p:spPr>
        </p:sp>
        <p:sp>
          <p:nvSpPr>
            <p:cNvPr id="9" name="Freeform 9"/>
            <p:cNvSpPr/>
            <p:nvPr/>
          </p:nvSpPr>
          <p:spPr>
            <a:xfrm>
              <a:off x="0" y="0"/>
              <a:ext cx="8489569" cy="4480473"/>
            </a:xfrm>
            <a:custGeom>
              <a:avLst/>
              <a:gdLst/>
              <a:ahLst/>
              <a:cxnLst/>
              <a:rect l="l" t="t" r="r" b="b"/>
              <a:pathLst>
                <a:path w="8489569" h="4480473">
                  <a:moveTo>
                    <a:pt x="0" y="170774"/>
                  </a:moveTo>
                  <a:cubicBezTo>
                    <a:pt x="0" y="76479"/>
                    <a:pt x="76454" y="0"/>
                    <a:pt x="170688" y="0"/>
                  </a:cubicBezTo>
                  <a:lnTo>
                    <a:pt x="8318881" y="0"/>
                  </a:lnTo>
                  <a:lnTo>
                    <a:pt x="8318881" y="6363"/>
                  </a:lnTo>
                  <a:lnTo>
                    <a:pt x="8318881" y="0"/>
                  </a:lnTo>
                  <a:cubicBezTo>
                    <a:pt x="8413115" y="0"/>
                    <a:pt x="8489569" y="76479"/>
                    <a:pt x="8489569" y="170774"/>
                  </a:cubicBezTo>
                  <a:lnTo>
                    <a:pt x="8483219" y="170774"/>
                  </a:lnTo>
                  <a:lnTo>
                    <a:pt x="8489569" y="170774"/>
                  </a:lnTo>
                  <a:lnTo>
                    <a:pt x="8489569" y="4309699"/>
                  </a:lnTo>
                  <a:lnTo>
                    <a:pt x="8483219" y="4309699"/>
                  </a:lnTo>
                  <a:lnTo>
                    <a:pt x="8489569" y="4309699"/>
                  </a:lnTo>
                  <a:cubicBezTo>
                    <a:pt x="8489569" y="4403994"/>
                    <a:pt x="8413115" y="4480473"/>
                    <a:pt x="8318881" y="4480473"/>
                  </a:cubicBezTo>
                  <a:lnTo>
                    <a:pt x="8318881" y="4474111"/>
                  </a:lnTo>
                  <a:lnTo>
                    <a:pt x="8318881" y="4480473"/>
                  </a:lnTo>
                  <a:lnTo>
                    <a:pt x="170688" y="4480473"/>
                  </a:lnTo>
                  <a:lnTo>
                    <a:pt x="170688" y="4474111"/>
                  </a:lnTo>
                  <a:lnTo>
                    <a:pt x="170688" y="4480473"/>
                  </a:lnTo>
                  <a:cubicBezTo>
                    <a:pt x="76454" y="4480473"/>
                    <a:pt x="0" y="4404121"/>
                    <a:pt x="0" y="4309699"/>
                  </a:cubicBezTo>
                  <a:lnTo>
                    <a:pt x="0" y="170774"/>
                  </a:lnTo>
                  <a:lnTo>
                    <a:pt x="6350" y="170774"/>
                  </a:lnTo>
                  <a:lnTo>
                    <a:pt x="0" y="170774"/>
                  </a:lnTo>
                  <a:moveTo>
                    <a:pt x="12700" y="170774"/>
                  </a:moveTo>
                  <a:lnTo>
                    <a:pt x="12700" y="4309699"/>
                  </a:lnTo>
                  <a:lnTo>
                    <a:pt x="6350" y="4309699"/>
                  </a:lnTo>
                  <a:lnTo>
                    <a:pt x="12700" y="4309699"/>
                  </a:lnTo>
                  <a:cubicBezTo>
                    <a:pt x="12700" y="4396994"/>
                    <a:pt x="83439" y="4467748"/>
                    <a:pt x="170688" y="4467748"/>
                  </a:cubicBezTo>
                  <a:lnTo>
                    <a:pt x="8318881" y="4467748"/>
                  </a:lnTo>
                  <a:cubicBezTo>
                    <a:pt x="8406130" y="4467748"/>
                    <a:pt x="8476869" y="4396994"/>
                    <a:pt x="8476869" y="4309699"/>
                  </a:cubicBezTo>
                  <a:lnTo>
                    <a:pt x="8476869" y="170774"/>
                  </a:lnTo>
                  <a:cubicBezTo>
                    <a:pt x="8476869" y="83478"/>
                    <a:pt x="8406130" y="12725"/>
                    <a:pt x="8318881" y="12725"/>
                  </a:cubicBezTo>
                  <a:lnTo>
                    <a:pt x="170688" y="12725"/>
                  </a:lnTo>
                  <a:lnTo>
                    <a:pt x="170688" y="6363"/>
                  </a:lnTo>
                  <a:lnTo>
                    <a:pt x="170688" y="12725"/>
                  </a:lnTo>
                  <a:cubicBezTo>
                    <a:pt x="83439" y="12725"/>
                    <a:pt x="12700" y="83478"/>
                    <a:pt x="12700" y="170774"/>
                  </a:cubicBezTo>
                  <a:close/>
                </a:path>
              </a:pathLst>
            </a:custGeom>
            <a:solidFill>
              <a:srgbClr val="D1C8C6"/>
            </a:solidFill>
          </p:spPr>
        </p:sp>
      </p:grpSp>
      <p:sp>
        <p:nvSpPr>
          <p:cNvPr id="10" name="TextBox 10"/>
          <p:cNvSpPr txBox="1"/>
          <p:nvPr/>
        </p:nvSpPr>
        <p:spPr>
          <a:xfrm>
            <a:off x="3024099" y="3165122"/>
            <a:ext cx="4592419" cy="840200"/>
          </a:xfrm>
          <a:prstGeom prst="rect">
            <a:avLst/>
          </a:prstGeom>
        </p:spPr>
        <p:txBody>
          <a:bodyPr lIns="0" tIns="0" rIns="0" bIns="0" rtlCol="0" anchor="t">
            <a:spAutoFit/>
          </a:bodyPr>
          <a:lstStyle/>
          <a:p>
            <a:pPr algn="l">
              <a:lnSpc>
                <a:spcPts val="3363"/>
              </a:lnSpc>
            </a:pPr>
            <a:r>
              <a:rPr lang="en-US" sz="2691">
                <a:solidFill>
                  <a:srgbClr val="443728"/>
                </a:solidFill>
                <a:latin typeface="Crimson Pro Bold"/>
              </a:rPr>
              <a:t>Cross-Disciplinary Collaboration</a:t>
            </a:r>
          </a:p>
        </p:txBody>
      </p:sp>
      <p:sp>
        <p:nvSpPr>
          <p:cNvPr id="11" name="TextBox 11"/>
          <p:cNvSpPr txBox="1"/>
          <p:nvPr/>
        </p:nvSpPr>
        <p:spPr>
          <a:xfrm>
            <a:off x="3024099" y="4176773"/>
            <a:ext cx="5608915" cy="2181314"/>
          </a:xfrm>
          <a:prstGeom prst="rect">
            <a:avLst/>
          </a:prstGeom>
        </p:spPr>
        <p:txBody>
          <a:bodyPr lIns="0" tIns="0" rIns="0" bIns="0" rtlCol="0" anchor="t">
            <a:spAutoFit/>
          </a:bodyPr>
          <a:lstStyle/>
          <a:p>
            <a:pPr algn="l">
              <a:lnSpc>
                <a:spcPts val="3445"/>
              </a:lnSpc>
            </a:pPr>
            <a:r>
              <a:rPr lang="en-US" sz="2152">
                <a:solidFill>
                  <a:srgbClr val="443728"/>
                </a:solidFill>
                <a:latin typeface="Open Sans"/>
              </a:rPr>
              <a:t>The project brings together a diverse team of experts, including agronomists, data scientists, and software engineers, to leverage their complementary skills and knowledge.</a:t>
            </a:r>
          </a:p>
        </p:txBody>
      </p:sp>
      <p:grpSp>
        <p:nvGrpSpPr>
          <p:cNvPr id="12" name="Group 12"/>
          <p:cNvGrpSpPr/>
          <p:nvPr/>
        </p:nvGrpSpPr>
        <p:grpSpPr>
          <a:xfrm>
            <a:off x="9276010" y="3004394"/>
            <a:ext cx="6367165" cy="3353692"/>
            <a:chOff x="0" y="0"/>
            <a:chExt cx="8489553" cy="4471590"/>
          </a:xfrm>
        </p:grpSpPr>
        <p:sp>
          <p:nvSpPr>
            <p:cNvPr id="13" name="Freeform 13"/>
            <p:cNvSpPr/>
            <p:nvPr/>
          </p:nvSpPr>
          <p:spPr>
            <a:xfrm>
              <a:off x="6350" y="6350"/>
              <a:ext cx="8476869" cy="4458843"/>
            </a:xfrm>
            <a:custGeom>
              <a:avLst/>
              <a:gdLst/>
              <a:ahLst/>
              <a:cxnLst/>
              <a:rect l="l" t="t" r="r" b="b"/>
              <a:pathLst>
                <a:path w="8476869" h="4458843">
                  <a:moveTo>
                    <a:pt x="0" y="164084"/>
                  </a:moveTo>
                  <a:cubicBezTo>
                    <a:pt x="0" y="73406"/>
                    <a:pt x="73533" y="0"/>
                    <a:pt x="164338" y="0"/>
                  </a:cubicBezTo>
                  <a:lnTo>
                    <a:pt x="8312531" y="0"/>
                  </a:lnTo>
                  <a:cubicBezTo>
                    <a:pt x="8403337" y="0"/>
                    <a:pt x="8476869" y="73406"/>
                    <a:pt x="8476869" y="164084"/>
                  </a:cubicBezTo>
                  <a:lnTo>
                    <a:pt x="8476869" y="4294759"/>
                  </a:lnTo>
                  <a:cubicBezTo>
                    <a:pt x="8476869" y="4385437"/>
                    <a:pt x="8403337" y="4458843"/>
                    <a:pt x="8312531" y="4458843"/>
                  </a:cubicBezTo>
                  <a:lnTo>
                    <a:pt x="164338" y="4458843"/>
                  </a:lnTo>
                  <a:cubicBezTo>
                    <a:pt x="73533" y="4458843"/>
                    <a:pt x="0" y="4385437"/>
                    <a:pt x="0" y="4294759"/>
                  </a:cubicBezTo>
                  <a:close/>
                </a:path>
              </a:pathLst>
            </a:custGeom>
            <a:solidFill>
              <a:srgbClr val="EBE2E0"/>
            </a:solidFill>
          </p:spPr>
        </p:sp>
        <p:sp>
          <p:nvSpPr>
            <p:cNvPr id="14" name="Freeform 14"/>
            <p:cNvSpPr/>
            <p:nvPr/>
          </p:nvSpPr>
          <p:spPr>
            <a:xfrm>
              <a:off x="0" y="0"/>
              <a:ext cx="8489569" cy="4471543"/>
            </a:xfrm>
            <a:custGeom>
              <a:avLst/>
              <a:gdLst/>
              <a:ahLst/>
              <a:cxnLst/>
              <a:rect l="l" t="t" r="r" b="b"/>
              <a:pathLst>
                <a:path w="8489569" h="4471543">
                  <a:moveTo>
                    <a:pt x="0" y="170434"/>
                  </a:moveTo>
                  <a:cubicBezTo>
                    <a:pt x="0" y="76327"/>
                    <a:pt x="76454" y="0"/>
                    <a:pt x="170688" y="0"/>
                  </a:cubicBezTo>
                  <a:lnTo>
                    <a:pt x="8318881" y="0"/>
                  </a:lnTo>
                  <a:lnTo>
                    <a:pt x="8318881" y="6350"/>
                  </a:lnTo>
                  <a:lnTo>
                    <a:pt x="8318881" y="0"/>
                  </a:lnTo>
                  <a:cubicBezTo>
                    <a:pt x="8413115" y="0"/>
                    <a:pt x="8489569" y="76327"/>
                    <a:pt x="8489569" y="170434"/>
                  </a:cubicBezTo>
                  <a:lnTo>
                    <a:pt x="8483219" y="170434"/>
                  </a:lnTo>
                  <a:lnTo>
                    <a:pt x="8489569" y="170434"/>
                  </a:lnTo>
                  <a:lnTo>
                    <a:pt x="8489569" y="4301109"/>
                  </a:lnTo>
                  <a:lnTo>
                    <a:pt x="8483219" y="4301109"/>
                  </a:lnTo>
                  <a:lnTo>
                    <a:pt x="8489569" y="4301109"/>
                  </a:lnTo>
                  <a:cubicBezTo>
                    <a:pt x="8489569" y="4395216"/>
                    <a:pt x="8413115" y="4471543"/>
                    <a:pt x="8318881" y="4471543"/>
                  </a:cubicBezTo>
                  <a:lnTo>
                    <a:pt x="8318881" y="4465193"/>
                  </a:lnTo>
                  <a:lnTo>
                    <a:pt x="8318881" y="4471543"/>
                  </a:lnTo>
                  <a:lnTo>
                    <a:pt x="170688" y="4471543"/>
                  </a:lnTo>
                  <a:lnTo>
                    <a:pt x="170688" y="4465193"/>
                  </a:lnTo>
                  <a:lnTo>
                    <a:pt x="170688" y="4471543"/>
                  </a:lnTo>
                  <a:cubicBezTo>
                    <a:pt x="76454" y="4471543"/>
                    <a:pt x="0" y="4395343"/>
                    <a:pt x="0" y="4301109"/>
                  </a:cubicBezTo>
                  <a:lnTo>
                    <a:pt x="0" y="170434"/>
                  </a:lnTo>
                  <a:lnTo>
                    <a:pt x="6350" y="170434"/>
                  </a:lnTo>
                  <a:lnTo>
                    <a:pt x="0" y="170434"/>
                  </a:lnTo>
                  <a:moveTo>
                    <a:pt x="12700" y="170434"/>
                  </a:moveTo>
                  <a:lnTo>
                    <a:pt x="12700" y="4301109"/>
                  </a:lnTo>
                  <a:lnTo>
                    <a:pt x="6350" y="4301109"/>
                  </a:lnTo>
                  <a:lnTo>
                    <a:pt x="12700" y="4301109"/>
                  </a:lnTo>
                  <a:cubicBezTo>
                    <a:pt x="12700" y="4388231"/>
                    <a:pt x="83439" y="4458843"/>
                    <a:pt x="170688" y="4458843"/>
                  </a:cubicBezTo>
                  <a:lnTo>
                    <a:pt x="8318881" y="4458843"/>
                  </a:lnTo>
                  <a:cubicBezTo>
                    <a:pt x="8406130" y="4458843"/>
                    <a:pt x="8476869" y="4388231"/>
                    <a:pt x="8476869" y="4301109"/>
                  </a:cubicBezTo>
                  <a:lnTo>
                    <a:pt x="8476869" y="170434"/>
                  </a:lnTo>
                  <a:cubicBezTo>
                    <a:pt x="8476869" y="83312"/>
                    <a:pt x="8406130" y="12700"/>
                    <a:pt x="8318881" y="12700"/>
                  </a:cubicBezTo>
                  <a:lnTo>
                    <a:pt x="170688" y="12700"/>
                  </a:lnTo>
                  <a:lnTo>
                    <a:pt x="170688" y="6350"/>
                  </a:lnTo>
                  <a:lnTo>
                    <a:pt x="170688" y="12700"/>
                  </a:lnTo>
                  <a:cubicBezTo>
                    <a:pt x="83439" y="12700"/>
                    <a:pt x="12700" y="83312"/>
                    <a:pt x="12700" y="170434"/>
                  </a:cubicBezTo>
                  <a:close/>
                </a:path>
              </a:pathLst>
            </a:custGeom>
            <a:solidFill>
              <a:srgbClr val="D1C8C6"/>
            </a:solidFill>
          </p:spPr>
        </p:sp>
      </p:grpSp>
      <p:sp>
        <p:nvSpPr>
          <p:cNvPr id="15" name="TextBox 15"/>
          <p:cNvSpPr txBox="1"/>
          <p:nvPr/>
        </p:nvSpPr>
        <p:spPr>
          <a:xfrm>
            <a:off x="9655135" y="3165122"/>
            <a:ext cx="3488561" cy="840200"/>
          </a:xfrm>
          <a:prstGeom prst="rect">
            <a:avLst/>
          </a:prstGeom>
        </p:spPr>
        <p:txBody>
          <a:bodyPr lIns="0" tIns="0" rIns="0" bIns="0" rtlCol="0" anchor="t">
            <a:spAutoFit/>
          </a:bodyPr>
          <a:lstStyle/>
          <a:p>
            <a:pPr algn="l">
              <a:lnSpc>
                <a:spcPts val="3363"/>
              </a:lnSpc>
            </a:pPr>
            <a:r>
              <a:rPr lang="en-US" sz="2691">
                <a:solidFill>
                  <a:srgbClr val="443728"/>
                </a:solidFill>
                <a:latin typeface="Crimson Pro Bold"/>
              </a:rPr>
              <a:t>Domain-Specific Insights</a:t>
            </a:r>
          </a:p>
        </p:txBody>
      </p:sp>
      <p:sp>
        <p:nvSpPr>
          <p:cNvPr id="16" name="TextBox 16"/>
          <p:cNvSpPr txBox="1"/>
          <p:nvPr/>
        </p:nvSpPr>
        <p:spPr>
          <a:xfrm>
            <a:off x="9655135" y="4040949"/>
            <a:ext cx="5608915" cy="2119376"/>
          </a:xfrm>
          <a:prstGeom prst="rect">
            <a:avLst/>
          </a:prstGeom>
        </p:spPr>
        <p:txBody>
          <a:bodyPr lIns="0" tIns="0" rIns="0" bIns="0" rtlCol="0" anchor="t">
            <a:spAutoFit/>
          </a:bodyPr>
          <a:lstStyle/>
          <a:p>
            <a:pPr algn="l">
              <a:lnSpc>
                <a:spcPts val="3445"/>
              </a:lnSpc>
            </a:pPr>
            <a:r>
              <a:rPr lang="en-US" sz="2152">
                <a:solidFill>
                  <a:srgbClr val="443728"/>
                </a:solidFill>
                <a:latin typeface="Open Sans"/>
              </a:rPr>
              <a:t>Agricultural experts provide invaluable insights into the biology and behavior of potato diseases, which are then incorporated into the machine learning models.</a:t>
            </a:r>
          </a:p>
        </p:txBody>
      </p:sp>
      <p:grpSp>
        <p:nvGrpSpPr>
          <p:cNvPr id="17" name="Group 17"/>
          <p:cNvGrpSpPr/>
          <p:nvPr/>
        </p:nvGrpSpPr>
        <p:grpSpPr>
          <a:xfrm>
            <a:off x="2640224" y="6693661"/>
            <a:ext cx="6367165" cy="2916287"/>
            <a:chOff x="0" y="0"/>
            <a:chExt cx="8489553" cy="3888383"/>
          </a:xfrm>
        </p:grpSpPr>
        <p:sp>
          <p:nvSpPr>
            <p:cNvPr id="18" name="Freeform 18"/>
            <p:cNvSpPr/>
            <p:nvPr/>
          </p:nvSpPr>
          <p:spPr>
            <a:xfrm>
              <a:off x="6350" y="6350"/>
              <a:ext cx="8476869" cy="3875659"/>
            </a:xfrm>
            <a:custGeom>
              <a:avLst/>
              <a:gdLst/>
              <a:ahLst/>
              <a:cxnLst/>
              <a:rect l="l" t="t" r="r" b="b"/>
              <a:pathLst>
                <a:path w="8476869" h="3875659">
                  <a:moveTo>
                    <a:pt x="0" y="164084"/>
                  </a:moveTo>
                  <a:cubicBezTo>
                    <a:pt x="0" y="73406"/>
                    <a:pt x="73533" y="0"/>
                    <a:pt x="164338" y="0"/>
                  </a:cubicBezTo>
                  <a:lnTo>
                    <a:pt x="8312531" y="0"/>
                  </a:lnTo>
                  <a:cubicBezTo>
                    <a:pt x="8403337" y="0"/>
                    <a:pt x="8476869" y="73406"/>
                    <a:pt x="8476869" y="164084"/>
                  </a:cubicBezTo>
                  <a:lnTo>
                    <a:pt x="8476869" y="3711575"/>
                  </a:lnTo>
                  <a:cubicBezTo>
                    <a:pt x="8476869" y="3802126"/>
                    <a:pt x="8403337" y="3875659"/>
                    <a:pt x="8312531" y="3875659"/>
                  </a:cubicBezTo>
                  <a:lnTo>
                    <a:pt x="164338" y="3875659"/>
                  </a:lnTo>
                  <a:cubicBezTo>
                    <a:pt x="73533" y="3875659"/>
                    <a:pt x="0" y="3802253"/>
                    <a:pt x="0" y="3711575"/>
                  </a:cubicBezTo>
                  <a:close/>
                </a:path>
              </a:pathLst>
            </a:custGeom>
            <a:solidFill>
              <a:srgbClr val="EBE2E0"/>
            </a:solidFill>
          </p:spPr>
        </p:sp>
        <p:sp>
          <p:nvSpPr>
            <p:cNvPr id="19" name="Freeform 19"/>
            <p:cNvSpPr/>
            <p:nvPr/>
          </p:nvSpPr>
          <p:spPr>
            <a:xfrm>
              <a:off x="0" y="0"/>
              <a:ext cx="8489569" cy="3888359"/>
            </a:xfrm>
            <a:custGeom>
              <a:avLst/>
              <a:gdLst/>
              <a:ahLst/>
              <a:cxnLst/>
              <a:rect l="l" t="t" r="r" b="b"/>
              <a:pathLst>
                <a:path w="8489569" h="3888359">
                  <a:moveTo>
                    <a:pt x="0" y="170434"/>
                  </a:moveTo>
                  <a:cubicBezTo>
                    <a:pt x="0" y="76327"/>
                    <a:pt x="76454" y="0"/>
                    <a:pt x="170688" y="0"/>
                  </a:cubicBezTo>
                  <a:lnTo>
                    <a:pt x="8318881" y="0"/>
                  </a:lnTo>
                  <a:lnTo>
                    <a:pt x="8318881" y="6350"/>
                  </a:lnTo>
                  <a:lnTo>
                    <a:pt x="8318881" y="0"/>
                  </a:lnTo>
                  <a:cubicBezTo>
                    <a:pt x="8413115" y="0"/>
                    <a:pt x="8489569" y="76327"/>
                    <a:pt x="8489569" y="170434"/>
                  </a:cubicBezTo>
                  <a:lnTo>
                    <a:pt x="8483219" y="170434"/>
                  </a:lnTo>
                  <a:lnTo>
                    <a:pt x="8489569" y="170434"/>
                  </a:lnTo>
                  <a:lnTo>
                    <a:pt x="8489569" y="3717925"/>
                  </a:lnTo>
                  <a:lnTo>
                    <a:pt x="8483219" y="3717925"/>
                  </a:lnTo>
                  <a:lnTo>
                    <a:pt x="8489569" y="3717925"/>
                  </a:lnTo>
                  <a:cubicBezTo>
                    <a:pt x="8489569" y="3812032"/>
                    <a:pt x="8413115" y="3888359"/>
                    <a:pt x="8318881" y="3888359"/>
                  </a:cubicBezTo>
                  <a:lnTo>
                    <a:pt x="8318881" y="3882009"/>
                  </a:lnTo>
                  <a:lnTo>
                    <a:pt x="8318881" y="3888359"/>
                  </a:lnTo>
                  <a:lnTo>
                    <a:pt x="170688" y="3888359"/>
                  </a:lnTo>
                  <a:lnTo>
                    <a:pt x="170688" y="3882009"/>
                  </a:lnTo>
                  <a:lnTo>
                    <a:pt x="170688" y="3888359"/>
                  </a:lnTo>
                  <a:cubicBezTo>
                    <a:pt x="76454" y="3888359"/>
                    <a:pt x="0" y="3812159"/>
                    <a:pt x="0" y="3717925"/>
                  </a:cubicBezTo>
                  <a:lnTo>
                    <a:pt x="0" y="170434"/>
                  </a:lnTo>
                  <a:lnTo>
                    <a:pt x="6350" y="170434"/>
                  </a:lnTo>
                  <a:lnTo>
                    <a:pt x="0" y="170434"/>
                  </a:lnTo>
                  <a:moveTo>
                    <a:pt x="12700" y="170434"/>
                  </a:moveTo>
                  <a:lnTo>
                    <a:pt x="12700" y="3717925"/>
                  </a:lnTo>
                  <a:lnTo>
                    <a:pt x="6350" y="3717925"/>
                  </a:lnTo>
                  <a:lnTo>
                    <a:pt x="12700" y="3717925"/>
                  </a:lnTo>
                  <a:cubicBezTo>
                    <a:pt x="12700" y="3805047"/>
                    <a:pt x="83439" y="3875659"/>
                    <a:pt x="170688" y="3875659"/>
                  </a:cubicBezTo>
                  <a:lnTo>
                    <a:pt x="8318881" y="3875659"/>
                  </a:lnTo>
                  <a:cubicBezTo>
                    <a:pt x="8406130" y="3875659"/>
                    <a:pt x="8476869" y="3805047"/>
                    <a:pt x="8476869" y="3717925"/>
                  </a:cubicBezTo>
                  <a:lnTo>
                    <a:pt x="8476869" y="170434"/>
                  </a:lnTo>
                  <a:cubicBezTo>
                    <a:pt x="8476869" y="83312"/>
                    <a:pt x="8406130" y="12700"/>
                    <a:pt x="8318881" y="12700"/>
                  </a:cubicBezTo>
                  <a:lnTo>
                    <a:pt x="170688" y="12700"/>
                  </a:lnTo>
                  <a:lnTo>
                    <a:pt x="170688" y="6350"/>
                  </a:lnTo>
                  <a:lnTo>
                    <a:pt x="170688" y="12700"/>
                  </a:lnTo>
                  <a:cubicBezTo>
                    <a:pt x="83439" y="12700"/>
                    <a:pt x="12700" y="83312"/>
                    <a:pt x="12700" y="170434"/>
                  </a:cubicBezTo>
                  <a:close/>
                </a:path>
              </a:pathLst>
            </a:custGeom>
            <a:solidFill>
              <a:srgbClr val="D1C8C6"/>
            </a:solidFill>
          </p:spPr>
        </p:sp>
      </p:grpSp>
      <p:sp>
        <p:nvSpPr>
          <p:cNvPr id="20" name="TextBox 20"/>
          <p:cNvSpPr txBox="1"/>
          <p:nvPr/>
        </p:nvSpPr>
        <p:spPr>
          <a:xfrm>
            <a:off x="3024099" y="6693661"/>
            <a:ext cx="3675042" cy="840200"/>
          </a:xfrm>
          <a:prstGeom prst="rect">
            <a:avLst/>
          </a:prstGeom>
        </p:spPr>
        <p:txBody>
          <a:bodyPr lIns="0" tIns="0" rIns="0" bIns="0" rtlCol="0" anchor="t">
            <a:spAutoFit/>
          </a:bodyPr>
          <a:lstStyle/>
          <a:p>
            <a:pPr algn="l">
              <a:lnSpc>
                <a:spcPts val="3363"/>
              </a:lnSpc>
            </a:pPr>
            <a:r>
              <a:rPr lang="en-US" sz="2691">
                <a:solidFill>
                  <a:srgbClr val="443728"/>
                </a:solidFill>
                <a:latin typeface="Crimson Pro Bold"/>
              </a:rPr>
              <a:t>Contextual Understanding</a:t>
            </a:r>
          </a:p>
        </p:txBody>
      </p:sp>
      <p:sp>
        <p:nvSpPr>
          <p:cNvPr id="21" name="TextBox 21"/>
          <p:cNvSpPr txBox="1"/>
          <p:nvPr/>
        </p:nvSpPr>
        <p:spPr>
          <a:xfrm>
            <a:off x="3024099" y="7567549"/>
            <a:ext cx="5608915" cy="1690751"/>
          </a:xfrm>
          <a:prstGeom prst="rect">
            <a:avLst/>
          </a:prstGeom>
        </p:spPr>
        <p:txBody>
          <a:bodyPr lIns="0" tIns="0" rIns="0" bIns="0" rtlCol="0" anchor="t">
            <a:spAutoFit/>
          </a:bodyPr>
          <a:lstStyle/>
          <a:p>
            <a:pPr algn="l">
              <a:lnSpc>
                <a:spcPts val="3445"/>
              </a:lnSpc>
            </a:pPr>
            <a:r>
              <a:rPr lang="en-US" sz="2152">
                <a:solidFill>
                  <a:srgbClr val="443728"/>
                </a:solidFill>
                <a:latin typeface="Open Sans"/>
              </a:rPr>
              <a:t>By combining data analytics with practical farming experience, the team can develop more accurate and contextually relevant disease prediction models.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7EDE9"/>
            </a:solidFill>
          </p:spPr>
        </p:sp>
      </p:grpSp>
      <p:grpSp>
        <p:nvGrpSpPr>
          <p:cNvPr id="4" name="Group 4"/>
          <p:cNvGrpSpPr/>
          <p:nvPr/>
        </p:nvGrpSpPr>
        <p:grpSpPr>
          <a:xfrm>
            <a:off x="2819400" y="2469018"/>
            <a:ext cx="15011400" cy="7553742"/>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CFA"/>
            </a:solidFill>
          </p:spPr>
        </p:sp>
      </p:grpSp>
      <p:sp>
        <p:nvSpPr>
          <p:cNvPr id="7" name="TextBox 7"/>
          <p:cNvSpPr txBox="1"/>
          <p:nvPr/>
        </p:nvSpPr>
        <p:spPr>
          <a:xfrm>
            <a:off x="5673090" y="876628"/>
            <a:ext cx="11513820" cy="1629311"/>
          </a:xfrm>
          <a:prstGeom prst="rect">
            <a:avLst/>
          </a:prstGeom>
        </p:spPr>
        <p:txBody>
          <a:bodyPr lIns="0" tIns="0" rIns="0" bIns="0" rtlCol="0" anchor="t">
            <a:spAutoFit/>
          </a:bodyPr>
          <a:lstStyle/>
          <a:p>
            <a:pPr algn="l">
              <a:lnSpc>
                <a:spcPts val="6626"/>
              </a:lnSpc>
            </a:pPr>
            <a:r>
              <a:rPr lang="en-US" sz="5301" dirty="0">
                <a:solidFill>
                  <a:srgbClr val="443728"/>
                </a:solidFill>
                <a:latin typeface="Crimson Pro Bold"/>
              </a:rPr>
              <a:t>Enabling Proactive Disease Management Strategies</a:t>
            </a:r>
          </a:p>
        </p:txBody>
      </p:sp>
      <p:sp>
        <p:nvSpPr>
          <p:cNvPr id="8" name="Freeform 8" descr="preencoded.png"/>
          <p:cNvSpPr/>
          <p:nvPr/>
        </p:nvSpPr>
        <p:spPr>
          <a:xfrm>
            <a:off x="5581650" y="2955429"/>
            <a:ext cx="1346299" cy="2154139"/>
          </a:xfrm>
          <a:custGeom>
            <a:avLst/>
            <a:gdLst/>
            <a:ahLst/>
            <a:cxnLst/>
            <a:rect l="l" t="t" r="r" b="b"/>
            <a:pathLst>
              <a:path w="1346299" h="2154139">
                <a:moveTo>
                  <a:pt x="0" y="0"/>
                </a:moveTo>
                <a:lnTo>
                  <a:pt x="1346299" y="0"/>
                </a:lnTo>
                <a:lnTo>
                  <a:pt x="1346299" y="2154139"/>
                </a:lnTo>
                <a:lnTo>
                  <a:pt x="0" y="2154139"/>
                </a:lnTo>
                <a:lnTo>
                  <a:pt x="0" y="0"/>
                </a:lnTo>
                <a:close/>
              </a:path>
            </a:pathLst>
          </a:custGeom>
          <a:blipFill>
            <a:blip r:embed="rId3"/>
            <a:stretch>
              <a:fillRect t="-87" b="-87"/>
            </a:stretch>
          </a:blipFill>
        </p:spPr>
      </p:sp>
      <p:sp>
        <p:nvSpPr>
          <p:cNvPr id="9" name="TextBox 9"/>
          <p:cNvSpPr txBox="1"/>
          <p:nvPr/>
        </p:nvSpPr>
        <p:spPr>
          <a:xfrm>
            <a:off x="7423160" y="3241804"/>
            <a:ext cx="3183017" cy="357873"/>
          </a:xfrm>
          <a:prstGeom prst="rect">
            <a:avLst/>
          </a:prstGeom>
        </p:spPr>
        <p:txBody>
          <a:bodyPr lIns="0" tIns="0" rIns="0" bIns="0" rtlCol="0" anchor="t">
            <a:spAutoFit/>
          </a:bodyPr>
          <a:lstStyle/>
          <a:p>
            <a:pPr algn="l">
              <a:lnSpc>
                <a:spcPts val="3312"/>
              </a:lnSpc>
            </a:pPr>
            <a:r>
              <a:rPr lang="en-US" sz="2649">
                <a:solidFill>
                  <a:srgbClr val="443728"/>
                </a:solidFill>
                <a:latin typeface="Crimson Pro Bold"/>
              </a:rPr>
              <a:t>Early Warning</a:t>
            </a:r>
          </a:p>
        </p:txBody>
      </p:sp>
      <p:sp>
        <p:nvSpPr>
          <p:cNvPr id="10" name="TextBox 10"/>
          <p:cNvSpPr txBox="1"/>
          <p:nvPr/>
        </p:nvSpPr>
        <p:spPr>
          <a:xfrm>
            <a:off x="7423160" y="3776395"/>
            <a:ext cx="9763750" cy="846178"/>
          </a:xfrm>
          <a:prstGeom prst="rect">
            <a:avLst/>
          </a:prstGeom>
        </p:spPr>
        <p:txBody>
          <a:bodyPr lIns="0" tIns="0" rIns="0" bIns="0" rtlCol="0" anchor="t">
            <a:spAutoFit/>
          </a:bodyPr>
          <a:lstStyle/>
          <a:p>
            <a:pPr algn="l">
              <a:lnSpc>
                <a:spcPts val="3392"/>
              </a:lnSpc>
            </a:pPr>
            <a:r>
              <a:rPr lang="en-US" sz="2120">
                <a:solidFill>
                  <a:srgbClr val="443728"/>
                </a:solidFill>
                <a:latin typeface="Open Sans"/>
              </a:rPr>
              <a:t>The disease prediction models provide early alerts, allowing farmers to take proactive measures before outbreaks escalate.</a:t>
            </a:r>
          </a:p>
        </p:txBody>
      </p:sp>
      <p:sp>
        <p:nvSpPr>
          <p:cNvPr id="11" name="Freeform 11" descr="preencoded.png"/>
          <p:cNvSpPr/>
          <p:nvPr/>
        </p:nvSpPr>
        <p:spPr>
          <a:xfrm>
            <a:off x="5581650" y="5109568"/>
            <a:ext cx="1346299" cy="2154139"/>
          </a:xfrm>
          <a:custGeom>
            <a:avLst/>
            <a:gdLst/>
            <a:ahLst/>
            <a:cxnLst/>
            <a:rect l="l" t="t" r="r" b="b"/>
            <a:pathLst>
              <a:path w="1346299" h="2154139">
                <a:moveTo>
                  <a:pt x="0" y="0"/>
                </a:moveTo>
                <a:lnTo>
                  <a:pt x="1346299" y="0"/>
                </a:lnTo>
                <a:lnTo>
                  <a:pt x="1346299" y="2154138"/>
                </a:lnTo>
                <a:lnTo>
                  <a:pt x="0" y="2154138"/>
                </a:lnTo>
                <a:lnTo>
                  <a:pt x="0" y="0"/>
                </a:lnTo>
                <a:close/>
              </a:path>
            </a:pathLst>
          </a:custGeom>
          <a:blipFill>
            <a:blip r:embed="rId4"/>
            <a:stretch>
              <a:fillRect t="-87" b="-87"/>
            </a:stretch>
          </a:blipFill>
        </p:spPr>
      </p:sp>
      <p:sp>
        <p:nvSpPr>
          <p:cNvPr id="12" name="TextBox 12"/>
          <p:cNvSpPr txBox="1"/>
          <p:nvPr/>
        </p:nvSpPr>
        <p:spPr>
          <a:xfrm>
            <a:off x="7423160" y="5395942"/>
            <a:ext cx="3183017" cy="849947"/>
          </a:xfrm>
          <a:prstGeom prst="rect">
            <a:avLst/>
          </a:prstGeom>
        </p:spPr>
        <p:txBody>
          <a:bodyPr lIns="0" tIns="0" rIns="0" bIns="0" rtlCol="0" anchor="t">
            <a:spAutoFit/>
          </a:bodyPr>
          <a:lstStyle/>
          <a:p>
            <a:pPr algn="l">
              <a:lnSpc>
                <a:spcPts val="3312"/>
              </a:lnSpc>
            </a:pPr>
            <a:r>
              <a:rPr lang="en-US" sz="2649">
                <a:solidFill>
                  <a:srgbClr val="443728"/>
                </a:solidFill>
                <a:latin typeface="Crimson Pro Bold"/>
              </a:rPr>
              <a:t>Targeted Interventions</a:t>
            </a:r>
          </a:p>
        </p:txBody>
      </p:sp>
      <p:sp>
        <p:nvSpPr>
          <p:cNvPr id="13" name="TextBox 13"/>
          <p:cNvSpPr txBox="1"/>
          <p:nvPr/>
        </p:nvSpPr>
        <p:spPr>
          <a:xfrm>
            <a:off x="7423160" y="6417528"/>
            <a:ext cx="9763750" cy="846178"/>
          </a:xfrm>
          <a:prstGeom prst="rect">
            <a:avLst/>
          </a:prstGeom>
        </p:spPr>
        <p:txBody>
          <a:bodyPr lIns="0" tIns="0" rIns="0" bIns="0" rtlCol="0" anchor="t">
            <a:spAutoFit/>
          </a:bodyPr>
          <a:lstStyle/>
          <a:p>
            <a:pPr algn="l">
              <a:lnSpc>
                <a:spcPts val="3392"/>
              </a:lnSpc>
            </a:pPr>
            <a:r>
              <a:rPr lang="en-US" sz="2120">
                <a:solidFill>
                  <a:srgbClr val="443728"/>
                </a:solidFill>
                <a:latin typeface="Open Sans"/>
              </a:rPr>
              <a:t>With the forecasted disease information, farmers can implement precise, tailored treatment strategies to protect their crops.</a:t>
            </a:r>
          </a:p>
        </p:txBody>
      </p:sp>
      <p:sp>
        <p:nvSpPr>
          <p:cNvPr id="14" name="Freeform 14" descr="preencoded.png"/>
          <p:cNvSpPr/>
          <p:nvPr/>
        </p:nvSpPr>
        <p:spPr>
          <a:xfrm>
            <a:off x="5581650" y="7263705"/>
            <a:ext cx="1346299" cy="2154139"/>
          </a:xfrm>
          <a:custGeom>
            <a:avLst/>
            <a:gdLst/>
            <a:ahLst/>
            <a:cxnLst/>
            <a:rect l="l" t="t" r="r" b="b"/>
            <a:pathLst>
              <a:path w="1346299" h="2154139">
                <a:moveTo>
                  <a:pt x="0" y="0"/>
                </a:moveTo>
                <a:lnTo>
                  <a:pt x="1346299" y="0"/>
                </a:lnTo>
                <a:lnTo>
                  <a:pt x="1346299" y="2154139"/>
                </a:lnTo>
                <a:lnTo>
                  <a:pt x="0" y="2154139"/>
                </a:lnTo>
                <a:lnTo>
                  <a:pt x="0" y="0"/>
                </a:lnTo>
                <a:close/>
              </a:path>
            </a:pathLst>
          </a:custGeom>
          <a:blipFill>
            <a:blip r:embed="rId5"/>
            <a:stretch>
              <a:fillRect t="-87" b="-87"/>
            </a:stretch>
          </a:blipFill>
        </p:spPr>
      </p:sp>
      <p:sp>
        <p:nvSpPr>
          <p:cNvPr id="15" name="TextBox 15"/>
          <p:cNvSpPr txBox="1"/>
          <p:nvPr/>
        </p:nvSpPr>
        <p:spPr>
          <a:xfrm>
            <a:off x="7423160" y="7490827"/>
            <a:ext cx="3183017" cy="849947"/>
          </a:xfrm>
          <a:prstGeom prst="rect">
            <a:avLst/>
          </a:prstGeom>
        </p:spPr>
        <p:txBody>
          <a:bodyPr lIns="0" tIns="0" rIns="0" bIns="0" rtlCol="0" anchor="t">
            <a:spAutoFit/>
          </a:bodyPr>
          <a:lstStyle/>
          <a:p>
            <a:pPr algn="l">
              <a:lnSpc>
                <a:spcPts val="3312"/>
              </a:lnSpc>
            </a:pPr>
            <a:r>
              <a:rPr lang="en-US" sz="2649">
                <a:solidFill>
                  <a:srgbClr val="443728"/>
                </a:solidFill>
                <a:latin typeface="Crimson Pro Bold"/>
              </a:rPr>
              <a:t>Resource Optimization</a:t>
            </a:r>
          </a:p>
        </p:txBody>
      </p:sp>
      <p:sp>
        <p:nvSpPr>
          <p:cNvPr id="16" name="TextBox 16"/>
          <p:cNvSpPr txBox="1"/>
          <p:nvPr/>
        </p:nvSpPr>
        <p:spPr>
          <a:xfrm>
            <a:off x="7423160" y="8412122"/>
            <a:ext cx="9763750" cy="846178"/>
          </a:xfrm>
          <a:prstGeom prst="rect">
            <a:avLst/>
          </a:prstGeom>
        </p:spPr>
        <p:txBody>
          <a:bodyPr lIns="0" tIns="0" rIns="0" bIns="0" rtlCol="0" anchor="t">
            <a:spAutoFit/>
          </a:bodyPr>
          <a:lstStyle/>
          <a:p>
            <a:pPr algn="l">
              <a:lnSpc>
                <a:spcPts val="3392"/>
              </a:lnSpc>
            </a:pPr>
            <a:r>
              <a:rPr lang="en-US" sz="2120">
                <a:solidFill>
                  <a:srgbClr val="443728"/>
                </a:solidFill>
                <a:latin typeface="Open Sans"/>
              </a:rPr>
              <a:t>Proactive disease management helps reduce waste, minimize environmental impact, and improve the overall efficiency of potato farming operations.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7EDE9"/>
            </a:solidFill>
          </p:spPr>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CFA"/>
            </a:solidFill>
          </p:spPr>
        </p:sp>
      </p:grpSp>
      <p:sp>
        <p:nvSpPr>
          <p:cNvPr id="6" name="TextBox 6"/>
          <p:cNvSpPr txBox="1"/>
          <p:nvPr/>
        </p:nvSpPr>
        <p:spPr>
          <a:xfrm>
            <a:off x="2638931" y="1886426"/>
            <a:ext cx="13010138" cy="1682591"/>
          </a:xfrm>
          <a:prstGeom prst="rect">
            <a:avLst/>
          </a:prstGeom>
        </p:spPr>
        <p:txBody>
          <a:bodyPr lIns="0" tIns="0" rIns="0" bIns="0" rtlCol="0" anchor="t">
            <a:spAutoFit/>
          </a:bodyPr>
          <a:lstStyle/>
          <a:p>
            <a:pPr algn="l">
              <a:lnSpc>
                <a:spcPts val="6834"/>
              </a:lnSpc>
            </a:pPr>
            <a:r>
              <a:rPr lang="en-US" sz="5467">
                <a:solidFill>
                  <a:srgbClr val="443728"/>
                </a:solidFill>
                <a:latin typeface="Crimson Pro Bold"/>
              </a:rPr>
              <a:t>Optimizing Crop Yield through Timely Insights</a:t>
            </a:r>
          </a:p>
        </p:txBody>
      </p:sp>
      <p:sp>
        <p:nvSpPr>
          <p:cNvPr id="7" name="Freeform 7" descr="preencoded.png"/>
          <p:cNvSpPr/>
          <p:nvPr/>
        </p:nvSpPr>
        <p:spPr>
          <a:xfrm>
            <a:off x="2547491" y="4170164"/>
            <a:ext cx="694284" cy="694284"/>
          </a:xfrm>
          <a:custGeom>
            <a:avLst/>
            <a:gdLst/>
            <a:ahLst/>
            <a:cxnLst/>
            <a:rect l="l" t="t" r="r" b="b"/>
            <a:pathLst>
              <a:path w="694284" h="694284">
                <a:moveTo>
                  <a:pt x="0" y="0"/>
                </a:moveTo>
                <a:lnTo>
                  <a:pt x="694284" y="0"/>
                </a:lnTo>
                <a:lnTo>
                  <a:pt x="694284" y="694283"/>
                </a:lnTo>
                <a:lnTo>
                  <a:pt x="0" y="694283"/>
                </a:lnTo>
                <a:lnTo>
                  <a:pt x="0" y="0"/>
                </a:lnTo>
                <a:close/>
              </a:path>
            </a:pathLst>
          </a:custGeom>
          <a:blipFill>
            <a:blip r:embed="rId3"/>
            <a:stretch>
              <a:fillRect/>
            </a:stretch>
          </a:blipFill>
        </p:spPr>
      </p:sp>
      <p:sp>
        <p:nvSpPr>
          <p:cNvPr id="8" name="TextBox 8"/>
          <p:cNvSpPr txBox="1"/>
          <p:nvPr/>
        </p:nvSpPr>
        <p:spPr>
          <a:xfrm>
            <a:off x="2638931" y="5159305"/>
            <a:ext cx="3288982" cy="371118"/>
          </a:xfrm>
          <a:prstGeom prst="rect">
            <a:avLst/>
          </a:prstGeom>
        </p:spPr>
        <p:txBody>
          <a:bodyPr lIns="0" tIns="0" rIns="0" bIns="0" rtlCol="0" anchor="t">
            <a:spAutoFit/>
          </a:bodyPr>
          <a:lstStyle/>
          <a:p>
            <a:pPr algn="l">
              <a:lnSpc>
                <a:spcPts val="3417"/>
              </a:lnSpc>
            </a:pPr>
            <a:r>
              <a:rPr lang="en-US" sz="2733">
                <a:solidFill>
                  <a:srgbClr val="443728"/>
                </a:solidFill>
                <a:latin typeface="Crimson Pro Bold"/>
              </a:rPr>
              <a:t>Increased Yields</a:t>
            </a:r>
          </a:p>
        </p:txBody>
      </p:sp>
      <p:sp>
        <p:nvSpPr>
          <p:cNvPr id="9" name="TextBox 9"/>
          <p:cNvSpPr txBox="1"/>
          <p:nvPr/>
        </p:nvSpPr>
        <p:spPr>
          <a:xfrm>
            <a:off x="2638931" y="5712202"/>
            <a:ext cx="3936980" cy="2206020"/>
          </a:xfrm>
          <a:prstGeom prst="rect">
            <a:avLst/>
          </a:prstGeom>
        </p:spPr>
        <p:txBody>
          <a:bodyPr lIns="0" tIns="0" rIns="0" bIns="0" rtlCol="0" anchor="t">
            <a:spAutoFit/>
          </a:bodyPr>
          <a:lstStyle/>
          <a:p>
            <a:pPr algn="l">
              <a:lnSpc>
                <a:spcPts val="3498"/>
              </a:lnSpc>
            </a:pPr>
            <a:r>
              <a:rPr lang="en-US" sz="2187">
                <a:solidFill>
                  <a:srgbClr val="443728"/>
                </a:solidFill>
                <a:latin typeface="Open Sans"/>
              </a:rPr>
              <a:t>By mitigating disease risks, the project aims to help farmers achieve higher crop yields, improving overall productivity and profitability.</a:t>
            </a:r>
          </a:p>
        </p:txBody>
      </p:sp>
      <p:sp>
        <p:nvSpPr>
          <p:cNvPr id="10" name="Freeform 10" descr="preencoded.png"/>
          <p:cNvSpPr/>
          <p:nvPr/>
        </p:nvSpPr>
        <p:spPr>
          <a:xfrm>
            <a:off x="7083921" y="4170164"/>
            <a:ext cx="694284" cy="694284"/>
          </a:xfrm>
          <a:custGeom>
            <a:avLst/>
            <a:gdLst/>
            <a:ahLst/>
            <a:cxnLst/>
            <a:rect l="l" t="t" r="r" b="b"/>
            <a:pathLst>
              <a:path w="694284" h="694284">
                <a:moveTo>
                  <a:pt x="0" y="0"/>
                </a:moveTo>
                <a:lnTo>
                  <a:pt x="694284" y="0"/>
                </a:lnTo>
                <a:lnTo>
                  <a:pt x="694284" y="694283"/>
                </a:lnTo>
                <a:lnTo>
                  <a:pt x="0" y="694283"/>
                </a:lnTo>
                <a:lnTo>
                  <a:pt x="0" y="0"/>
                </a:lnTo>
                <a:close/>
              </a:path>
            </a:pathLst>
          </a:custGeom>
          <a:blipFill>
            <a:blip r:embed="rId4"/>
            <a:stretch>
              <a:fillRect/>
            </a:stretch>
          </a:blipFill>
        </p:spPr>
      </p:sp>
      <p:sp>
        <p:nvSpPr>
          <p:cNvPr id="11" name="TextBox 11"/>
          <p:cNvSpPr txBox="1"/>
          <p:nvPr/>
        </p:nvSpPr>
        <p:spPr>
          <a:xfrm>
            <a:off x="7175361" y="5159305"/>
            <a:ext cx="3288982" cy="371118"/>
          </a:xfrm>
          <a:prstGeom prst="rect">
            <a:avLst/>
          </a:prstGeom>
        </p:spPr>
        <p:txBody>
          <a:bodyPr lIns="0" tIns="0" rIns="0" bIns="0" rtlCol="0" anchor="t">
            <a:spAutoFit/>
          </a:bodyPr>
          <a:lstStyle/>
          <a:p>
            <a:pPr algn="l">
              <a:lnSpc>
                <a:spcPts val="3417"/>
              </a:lnSpc>
            </a:pPr>
            <a:r>
              <a:rPr lang="en-US" sz="2733">
                <a:solidFill>
                  <a:srgbClr val="443728"/>
                </a:solidFill>
                <a:latin typeface="Crimson Pro Bold"/>
              </a:rPr>
              <a:t>Cost Savings</a:t>
            </a:r>
          </a:p>
        </p:txBody>
      </p:sp>
      <p:sp>
        <p:nvSpPr>
          <p:cNvPr id="12" name="TextBox 12"/>
          <p:cNvSpPr txBox="1"/>
          <p:nvPr/>
        </p:nvSpPr>
        <p:spPr>
          <a:xfrm>
            <a:off x="7175361" y="5712202"/>
            <a:ext cx="3937129" cy="2650271"/>
          </a:xfrm>
          <a:prstGeom prst="rect">
            <a:avLst/>
          </a:prstGeom>
        </p:spPr>
        <p:txBody>
          <a:bodyPr lIns="0" tIns="0" rIns="0" bIns="0" rtlCol="0" anchor="t">
            <a:spAutoFit/>
          </a:bodyPr>
          <a:lstStyle/>
          <a:p>
            <a:pPr algn="l">
              <a:lnSpc>
                <a:spcPts val="3498"/>
              </a:lnSpc>
            </a:pPr>
            <a:r>
              <a:rPr lang="en-US" sz="2187">
                <a:solidFill>
                  <a:srgbClr val="443728"/>
                </a:solidFill>
                <a:latin typeface="Open Sans"/>
              </a:rPr>
              <a:t>Targeted disease management strategies can lead to reduced input costs, such as pesticides and labor, further enhancing the economic viability of potato farming.</a:t>
            </a:r>
          </a:p>
        </p:txBody>
      </p:sp>
      <p:sp>
        <p:nvSpPr>
          <p:cNvPr id="13" name="Freeform 13" descr="preencoded.png"/>
          <p:cNvSpPr/>
          <p:nvPr/>
        </p:nvSpPr>
        <p:spPr>
          <a:xfrm>
            <a:off x="11620500" y="4170164"/>
            <a:ext cx="694284" cy="694284"/>
          </a:xfrm>
          <a:custGeom>
            <a:avLst/>
            <a:gdLst/>
            <a:ahLst/>
            <a:cxnLst/>
            <a:rect l="l" t="t" r="r" b="b"/>
            <a:pathLst>
              <a:path w="694284" h="694284">
                <a:moveTo>
                  <a:pt x="0" y="0"/>
                </a:moveTo>
                <a:lnTo>
                  <a:pt x="694284" y="0"/>
                </a:lnTo>
                <a:lnTo>
                  <a:pt x="694284" y="694283"/>
                </a:lnTo>
                <a:lnTo>
                  <a:pt x="0" y="694283"/>
                </a:lnTo>
                <a:lnTo>
                  <a:pt x="0" y="0"/>
                </a:lnTo>
                <a:close/>
              </a:path>
            </a:pathLst>
          </a:custGeom>
          <a:blipFill>
            <a:blip r:embed="rId5"/>
            <a:stretch>
              <a:fillRect/>
            </a:stretch>
          </a:blipFill>
        </p:spPr>
      </p:sp>
      <p:sp>
        <p:nvSpPr>
          <p:cNvPr id="14" name="TextBox 14"/>
          <p:cNvSpPr txBox="1"/>
          <p:nvPr/>
        </p:nvSpPr>
        <p:spPr>
          <a:xfrm>
            <a:off x="11711940" y="5159305"/>
            <a:ext cx="3288982" cy="371118"/>
          </a:xfrm>
          <a:prstGeom prst="rect">
            <a:avLst/>
          </a:prstGeom>
        </p:spPr>
        <p:txBody>
          <a:bodyPr lIns="0" tIns="0" rIns="0" bIns="0" rtlCol="0" anchor="t">
            <a:spAutoFit/>
          </a:bodyPr>
          <a:lstStyle/>
          <a:p>
            <a:pPr algn="l">
              <a:lnSpc>
                <a:spcPts val="3417"/>
              </a:lnSpc>
            </a:pPr>
            <a:r>
              <a:rPr lang="en-US" sz="2733">
                <a:solidFill>
                  <a:srgbClr val="443728"/>
                </a:solidFill>
                <a:latin typeface="Crimson Pro Bold"/>
              </a:rPr>
              <a:t>Sustainable Practices</a:t>
            </a:r>
          </a:p>
        </p:txBody>
      </p:sp>
      <p:sp>
        <p:nvSpPr>
          <p:cNvPr id="15" name="TextBox 15"/>
          <p:cNvSpPr txBox="1"/>
          <p:nvPr/>
        </p:nvSpPr>
        <p:spPr>
          <a:xfrm>
            <a:off x="11711940" y="5712202"/>
            <a:ext cx="3937129" cy="2650271"/>
          </a:xfrm>
          <a:prstGeom prst="rect">
            <a:avLst/>
          </a:prstGeom>
        </p:spPr>
        <p:txBody>
          <a:bodyPr lIns="0" tIns="0" rIns="0" bIns="0" rtlCol="0" anchor="t">
            <a:spAutoFit/>
          </a:bodyPr>
          <a:lstStyle/>
          <a:p>
            <a:pPr algn="l">
              <a:lnSpc>
                <a:spcPts val="3498"/>
              </a:lnSpc>
            </a:pPr>
            <a:r>
              <a:rPr lang="en-US" sz="2187">
                <a:solidFill>
                  <a:srgbClr val="443728"/>
                </a:solidFill>
                <a:latin typeface="Open Sans"/>
              </a:rPr>
              <a:t>The project's focus on preventive measures and data-driven decision-making promotes more environmentally responsible farming practices.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7EDE9"/>
            </a:solidFill>
          </p:spPr>
        </p:sp>
      </p:grpSp>
      <p:grpSp>
        <p:nvGrpSpPr>
          <p:cNvPr id="4" name="Group 4"/>
          <p:cNvGrpSpPr/>
          <p:nvPr/>
        </p:nvGrpSpPr>
        <p:grpSpPr>
          <a:xfrm>
            <a:off x="7620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CFA"/>
            </a:solidFill>
          </p:spPr>
        </p:sp>
      </p:grpSp>
      <p:sp>
        <p:nvSpPr>
          <p:cNvPr id="6" name="Freeform 6" descr="preencoded.png"/>
          <p:cNvSpPr/>
          <p:nvPr/>
        </p:nvSpPr>
        <p:spPr>
          <a:xfrm>
            <a:off x="0" y="0"/>
            <a:ext cx="4572000" cy="10287000"/>
          </a:xfrm>
          <a:custGeom>
            <a:avLst/>
            <a:gdLst/>
            <a:ahLst/>
            <a:cxnLst/>
            <a:rect l="l" t="t" r="r" b="b"/>
            <a:pathLst>
              <a:path w="4572000" h="10287000">
                <a:moveTo>
                  <a:pt x="0" y="0"/>
                </a:moveTo>
                <a:lnTo>
                  <a:pt x="4572000" y="0"/>
                </a:lnTo>
                <a:lnTo>
                  <a:pt x="4572000" y="10287000"/>
                </a:lnTo>
                <a:lnTo>
                  <a:pt x="0" y="10287000"/>
                </a:lnTo>
                <a:lnTo>
                  <a:pt x="0" y="0"/>
                </a:lnTo>
                <a:close/>
              </a:path>
            </a:pathLst>
          </a:custGeom>
          <a:blipFill>
            <a:blip r:embed="rId3"/>
            <a:stretch>
              <a:fillRect/>
            </a:stretch>
          </a:blipFill>
        </p:spPr>
      </p:sp>
      <p:sp>
        <p:nvSpPr>
          <p:cNvPr id="7" name="TextBox 7"/>
          <p:cNvSpPr txBox="1"/>
          <p:nvPr/>
        </p:nvSpPr>
        <p:spPr>
          <a:xfrm>
            <a:off x="5704939" y="1023968"/>
            <a:ext cx="11450121" cy="923330"/>
          </a:xfrm>
          <a:prstGeom prst="rect">
            <a:avLst/>
          </a:prstGeom>
        </p:spPr>
        <p:txBody>
          <a:bodyPr lIns="0" tIns="0" rIns="0" bIns="0" rtlCol="0" anchor="t">
            <a:spAutoFit/>
          </a:bodyPr>
          <a:lstStyle/>
          <a:p>
            <a:r>
              <a:rPr lang="en-IN" sz="6000" b="1" dirty="0"/>
              <a:t>Real-time Disease Monitoring</a:t>
            </a:r>
          </a:p>
        </p:txBody>
      </p:sp>
      <p:grpSp>
        <p:nvGrpSpPr>
          <p:cNvPr id="8" name="Group 8"/>
          <p:cNvGrpSpPr/>
          <p:nvPr/>
        </p:nvGrpSpPr>
        <p:grpSpPr>
          <a:xfrm>
            <a:off x="5570445" y="3421075"/>
            <a:ext cx="634454" cy="634454"/>
            <a:chOff x="0" y="0"/>
            <a:chExt cx="845938" cy="845938"/>
          </a:xfrm>
        </p:grpSpPr>
        <p:sp>
          <p:nvSpPr>
            <p:cNvPr id="9" name="Freeform 9"/>
            <p:cNvSpPr/>
            <p:nvPr/>
          </p:nvSpPr>
          <p:spPr>
            <a:xfrm>
              <a:off x="6350" y="6350"/>
              <a:ext cx="833247" cy="833247"/>
            </a:xfrm>
            <a:custGeom>
              <a:avLst/>
              <a:gdLst/>
              <a:ahLst/>
              <a:cxnLst/>
              <a:rect l="l" t="t" r="r" b="b"/>
              <a:pathLst>
                <a:path w="833247" h="833247">
                  <a:moveTo>
                    <a:pt x="0" y="166624"/>
                  </a:moveTo>
                  <a:cubicBezTo>
                    <a:pt x="0" y="74549"/>
                    <a:pt x="74549" y="0"/>
                    <a:pt x="166624" y="0"/>
                  </a:cubicBezTo>
                  <a:lnTo>
                    <a:pt x="666623" y="0"/>
                  </a:lnTo>
                  <a:cubicBezTo>
                    <a:pt x="758698" y="0"/>
                    <a:pt x="833247" y="74549"/>
                    <a:pt x="833247" y="166624"/>
                  </a:cubicBezTo>
                  <a:lnTo>
                    <a:pt x="833247" y="666623"/>
                  </a:lnTo>
                  <a:cubicBezTo>
                    <a:pt x="833247" y="758698"/>
                    <a:pt x="758698" y="833247"/>
                    <a:pt x="666623" y="833247"/>
                  </a:cubicBezTo>
                  <a:lnTo>
                    <a:pt x="166624" y="833247"/>
                  </a:lnTo>
                  <a:cubicBezTo>
                    <a:pt x="74549" y="833247"/>
                    <a:pt x="0" y="758571"/>
                    <a:pt x="0" y="666623"/>
                  </a:cubicBezTo>
                  <a:close/>
                </a:path>
              </a:pathLst>
            </a:custGeom>
            <a:solidFill>
              <a:srgbClr val="EBE2E0"/>
            </a:solidFill>
          </p:spPr>
        </p:sp>
        <p:sp>
          <p:nvSpPr>
            <p:cNvPr id="10" name="Freeform 10"/>
            <p:cNvSpPr/>
            <p:nvPr/>
          </p:nvSpPr>
          <p:spPr>
            <a:xfrm>
              <a:off x="0" y="0"/>
              <a:ext cx="845947" cy="845947"/>
            </a:xfrm>
            <a:custGeom>
              <a:avLst/>
              <a:gdLst/>
              <a:ahLst/>
              <a:cxnLst/>
              <a:rect l="l" t="t" r="r" b="b"/>
              <a:pathLst>
                <a:path w="845947" h="845947">
                  <a:moveTo>
                    <a:pt x="0" y="172974"/>
                  </a:moveTo>
                  <a:cubicBezTo>
                    <a:pt x="0" y="77470"/>
                    <a:pt x="77470" y="0"/>
                    <a:pt x="172974" y="0"/>
                  </a:cubicBezTo>
                  <a:lnTo>
                    <a:pt x="672973" y="0"/>
                  </a:lnTo>
                  <a:lnTo>
                    <a:pt x="672973" y="6350"/>
                  </a:lnTo>
                  <a:lnTo>
                    <a:pt x="672973" y="0"/>
                  </a:lnTo>
                  <a:lnTo>
                    <a:pt x="672973" y="6350"/>
                  </a:lnTo>
                  <a:lnTo>
                    <a:pt x="672973" y="0"/>
                  </a:lnTo>
                  <a:cubicBezTo>
                    <a:pt x="768477" y="0"/>
                    <a:pt x="845947" y="77470"/>
                    <a:pt x="845947" y="172974"/>
                  </a:cubicBezTo>
                  <a:lnTo>
                    <a:pt x="839597" y="172974"/>
                  </a:lnTo>
                  <a:lnTo>
                    <a:pt x="845947" y="172974"/>
                  </a:lnTo>
                  <a:lnTo>
                    <a:pt x="845947" y="672973"/>
                  </a:lnTo>
                  <a:lnTo>
                    <a:pt x="839597" y="672973"/>
                  </a:lnTo>
                  <a:lnTo>
                    <a:pt x="845947" y="672973"/>
                  </a:lnTo>
                  <a:cubicBezTo>
                    <a:pt x="845947" y="768477"/>
                    <a:pt x="768477" y="845947"/>
                    <a:pt x="672973" y="845947"/>
                  </a:cubicBezTo>
                  <a:lnTo>
                    <a:pt x="672973" y="839597"/>
                  </a:lnTo>
                  <a:lnTo>
                    <a:pt x="672973" y="845947"/>
                  </a:lnTo>
                  <a:lnTo>
                    <a:pt x="172974" y="845947"/>
                  </a:lnTo>
                  <a:lnTo>
                    <a:pt x="172974" y="839597"/>
                  </a:lnTo>
                  <a:lnTo>
                    <a:pt x="172974" y="845947"/>
                  </a:lnTo>
                  <a:cubicBezTo>
                    <a:pt x="77470" y="845947"/>
                    <a:pt x="0" y="768477"/>
                    <a:pt x="0" y="672973"/>
                  </a:cubicBezTo>
                  <a:lnTo>
                    <a:pt x="0" y="172974"/>
                  </a:lnTo>
                  <a:lnTo>
                    <a:pt x="6350" y="172974"/>
                  </a:lnTo>
                  <a:lnTo>
                    <a:pt x="0" y="172974"/>
                  </a:lnTo>
                  <a:moveTo>
                    <a:pt x="12700" y="172974"/>
                  </a:moveTo>
                  <a:lnTo>
                    <a:pt x="12700" y="672973"/>
                  </a:lnTo>
                  <a:lnTo>
                    <a:pt x="6350" y="672973"/>
                  </a:lnTo>
                  <a:lnTo>
                    <a:pt x="12700" y="672973"/>
                  </a:lnTo>
                  <a:cubicBezTo>
                    <a:pt x="12700" y="761492"/>
                    <a:pt x="84455" y="833247"/>
                    <a:pt x="172974" y="833247"/>
                  </a:cubicBezTo>
                  <a:lnTo>
                    <a:pt x="672973" y="833247"/>
                  </a:lnTo>
                  <a:cubicBezTo>
                    <a:pt x="761492" y="833247"/>
                    <a:pt x="833247" y="761492"/>
                    <a:pt x="833247" y="672973"/>
                  </a:cubicBezTo>
                  <a:lnTo>
                    <a:pt x="833247" y="172974"/>
                  </a:lnTo>
                  <a:cubicBezTo>
                    <a:pt x="833247" y="84455"/>
                    <a:pt x="761492" y="12700"/>
                    <a:pt x="672973" y="12700"/>
                  </a:cubicBezTo>
                  <a:lnTo>
                    <a:pt x="172974" y="12700"/>
                  </a:lnTo>
                  <a:lnTo>
                    <a:pt x="172974" y="6350"/>
                  </a:lnTo>
                  <a:lnTo>
                    <a:pt x="172974" y="12700"/>
                  </a:lnTo>
                  <a:cubicBezTo>
                    <a:pt x="84455" y="12700"/>
                    <a:pt x="12700" y="84455"/>
                    <a:pt x="12700" y="172974"/>
                  </a:cubicBezTo>
                  <a:close/>
                </a:path>
              </a:pathLst>
            </a:custGeom>
            <a:solidFill>
              <a:srgbClr val="D1C8C6"/>
            </a:solidFill>
          </p:spPr>
        </p:sp>
      </p:grpSp>
      <p:sp>
        <p:nvSpPr>
          <p:cNvPr id="12" name="TextBox 12"/>
          <p:cNvSpPr txBox="1"/>
          <p:nvPr/>
        </p:nvSpPr>
        <p:spPr>
          <a:xfrm>
            <a:off x="6502622" y="3347160"/>
            <a:ext cx="4592121" cy="1846659"/>
          </a:xfrm>
          <a:prstGeom prst="rect">
            <a:avLst/>
          </a:prstGeom>
        </p:spPr>
        <p:txBody>
          <a:bodyPr lIns="0" tIns="0" rIns="0" bIns="0" rtlCol="0" anchor="t">
            <a:spAutoFit/>
          </a:bodyPr>
          <a:lstStyle/>
          <a:p>
            <a:r>
              <a:rPr lang="en-US" sz="2400" b="1" dirty="0"/>
              <a:t>Automated Scanning</a:t>
            </a:r>
          </a:p>
          <a:p>
            <a:r>
              <a:rPr lang="en-US" sz="2400" dirty="0"/>
              <a:t>Incorporating computer vision technology to continuously monitor potato fields and detect emerging disease symptoms.</a:t>
            </a:r>
          </a:p>
        </p:txBody>
      </p:sp>
      <p:grpSp>
        <p:nvGrpSpPr>
          <p:cNvPr id="13" name="Group 13"/>
          <p:cNvGrpSpPr/>
          <p:nvPr/>
        </p:nvGrpSpPr>
        <p:grpSpPr>
          <a:xfrm>
            <a:off x="11564094" y="3381077"/>
            <a:ext cx="634454" cy="634454"/>
            <a:chOff x="0" y="0"/>
            <a:chExt cx="845938" cy="845938"/>
          </a:xfrm>
        </p:grpSpPr>
        <p:sp>
          <p:nvSpPr>
            <p:cNvPr id="14" name="Freeform 14"/>
            <p:cNvSpPr/>
            <p:nvPr/>
          </p:nvSpPr>
          <p:spPr>
            <a:xfrm>
              <a:off x="6350" y="6350"/>
              <a:ext cx="833247" cy="833247"/>
            </a:xfrm>
            <a:custGeom>
              <a:avLst/>
              <a:gdLst/>
              <a:ahLst/>
              <a:cxnLst/>
              <a:rect l="l" t="t" r="r" b="b"/>
              <a:pathLst>
                <a:path w="833247" h="833247">
                  <a:moveTo>
                    <a:pt x="0" y="166624"/>
                  </a:moveTo>
                  <a:cubicBezTo>
                    <a:pt x="0" y="74549"/>
                    <a:pt x="74549" y="0"/>
                    <a:pt x="166624" y="0"/>
                  </a:cubicBezTo>
                  <a:lnTo>
                    <a:pt x="666623" y="0"/>
                  </a:lnTo>
                  <a:cubicBezTo>
                    <a:pt x="758698" y="0"/>
                    <a:pt x="833247" y="74549"/>
                    <a:pt x="833247" y="166624"/>
                  </a:cubicBezTo>
                  <a:lnTo>
                    <a:pt x="833247" y="666623"/>
                  </a:lnTo>
                  <a:cubicBezTo>
                    <a:pt x="833247" y="758698"/>
                    <a:pt x="758698" y="833247"/>
                    <a:pt x="666623" y="833247"/>
                  </a:cubicBezTo>
                  <a:lnTo>
                    <a:pt x="166624" y="833247"/>
                  </a:lnTo>
                  <a:cubicBezTo>
                    <a:pt x="74549" y="833247"/>
                    <a:pt x="0" y="758571"/>
                    <a:pt x="0" y="666623"/>
                  </a:cubicBezTo>
                  <a:close/>
                </a:path>
              </a:pathLst>
            </a:custGeom>
            <a:solidFill>
              <a:srgbClr val="EBE2E0"/>
            </a:solidFill>
          </p:spPr>
        </p:sp>
        <p:sp>
          <p:nvSpPr>
            <p:cNvPr id="15" name="Freeform 15"/>
            <p:cNvSpPr/>
            <p:nvPr/>
          </p:nvSpPr>
          <p:spPr>
            <a:xfrm>
              <a:off x="0" y="0"/>
              <a:ext cx="845947" cy="845947"/>
            </a:xfrm>
            <a:custGeom>
              <a:avLst/>
              <a:gdLst/>
              <a:ahLst/>
              <a:cxnLst/>
              <a:rect l="l" t="t" r="r" b="b"/>
              <a:pathLst>
                <a:path w="845947" h="845947">
                  <a:moveTo>
                    <a:pt x="0" y="172974"/>
                  </a:moveTo>
                  <a:cubicBezTo>
                    <a:pt x="0" y="77470"/>
                    <a:pt x="77470" y="0"/>
                    <a:pt x="172974" y="0"/>
                  </a:cubicBezTo>
                  <a:lnTo>
                    <a:pt x="672973" y="0"/>
                  </a:lnTo>
                  <a:lnTo>
                    <a:pt x="672973" y="6350"/>
                  </a:lnTo>
                  <a:lnTo>
                    <a:pt x="672973" y="0"/>
                  </a:lnTo>
                  <a:lnTo>
                    <a:pt x="672973" y="6350"/>
                  </a:lnTo>
                  <a:lnTo>
                    <a:pt x="672973" y="0"/>
                  </a:lnTo>
                  <a:cubicBezTo>
                    <a:pt x="768477" y="0"/>
                    <a:pt x="845947" y="77470"/>
                    <a:pt x="845947" y="172974"/>
                  </a:cubicBezTo>
                  <a:lnTo>
                    <a:pt x="839597" y="172974"/>
                  </a:lnTo>
                  <a:lnTo>
                    <a:pt x="845947" y="172974"/>
                  </a:lnTo>
                  <a:lnTo>
                    <a:pt x="845947" y="672973"/>
                  </a:lnTo>
                  <a:lnTo>
                    <a:pt x="839597" y="672973"/>
                  </a:lnTo>
                  <a:lnTo>
                    <a:pt x="845947" y="672973"/>
                  </a:lnTo>
                  <a:cubicBezTo>
                    <a:pt x="845947" y="768477"/>
                    <a:pt x="768477" y="845947"/>
                    <a:pt x="672973" y="845947"/>
                  </a:cubicBezTo>
                  <a:lnTo>
                    <a:pt x="672973" y="839597"/>
                  </a:lnTo>
                  <a:lnTo>
                    <a:pt x="672973" y="845947"/>
                  </a:lnTo>
                  <a:lnTo>
                    <a:pt x="172974" y="845947"/>
                  </a:lnTo>
                  <a:lnTo>
                    <a:pt x="172974" y="839597"/>
                  </a:lnTo>
                  <a:lnTo>
                    <a:pt x="172974" y="845947"/>
                  </a:lnTo>
                  <a:cubicBezTo>
                    <a:pt x="77470" y="845947"/>
                    <a:pt x="0" y="768477"/>
                    <a:pt x="0" y="672973"/>
                  </a:cubicBezTo>
                  <a:lnTo>
                    <a:pt x="0" y="172974"/>
                  </a:lnTo>
                  <a:lnTo>
                    <a:pt x="6350" y="172974"/>
                  </a:lnTo>
                  <a:lnTo>
                    <a:pt x="0" y="172974"/>
                  </a:lnTo>
                  <a:moveTo>
                    <a:pt x="12700" y="172974"/>
                  </a:moveTo>
                  <a:lnTo>
                    <a:pt x="12700" y="672973"/>
                  </a:lnTo>
                  <a:lnTo>
                    <a:pt x="6350" y="672973"/>
                  </a:lnTo>
                  <a:lnTo>
                    <a:pt x="12700" y="672973"/>
                  </a:lnTo>
                  <a:cubicBezTo>
                    <a:pt x="12700" y="761492"/>
                    <a:pt x="84455" y="833247"/>
                    <a:pt x="172974" y="833247"/>
                  </a:cubicBezTo>
                  <a:lnTo>
                    <a:pt x="672973" y="833247"/>
                  </a:lnTo>
                  <a:cubicBezTo>
                    <a:pt x="761492" y="833247"/>
                    <a:pt x="833247" y="761492"/>
                    <a:pt x="833247" y="672973"/>
                  </a:cubicBezTo>
                  <a:lnTo>
                    <a:pt x="833247" y="172974"/>
                  </a:lnTo>
                  <a:cubicBezTo>
                    <a:pt x="833247" y="84455"/>
                    <a:pt x="761492" y="12700"/>
                    <a:pt x="672973" y="12700"/>
                  </a:cubicBezTo>
                  <a:lnTo>
                    <a:pt x="172974" y="12700"/>
                  </a:lnTo>
                  <a:lnTo>
                    <a:pt x="172974" y="6350"/>
                  </a:lnTo>
                  <a:lnTo>
                    <a:pt x="172974" y="12700"/>
                  </a:lnTo>
                  <a:cubicBezTo>
                    <a:pt x="84455" y="12700"/>
                    <a:pt x="12700" y="84455"/>
                    <a:pt x="12700" y="172974"/>
                  </a:cubicBezTo>
                  <a:close/>
                </a:path>
              </a:pathLst>
            </a:custGeom>
            <a:solidFill>
              <a:srgbClr val="D1C8C6"/>
            </a:solidFill>
          </p:spPr>
        </p:sp>
      </p:grpSp>
      <p:sp>
        <p:nvSpPr>
          <p:cNvPr id="16" name="TextBox 16"/>
          <p:cNvSpPr txBox="1"/>
          <p:nvPr/>
        </p:nvSpPr>
        <p:spPr>
          <a:xfrm>
            <a:off x="11866572" y="3455075"/>
            <a:ext cx="29498" cy="457736"/>
          </a:xfrm>
          <a:prstGeom prst="rect">
            <a:avLst/>
          </a:prstGeom>
        </p:spPr>
        <p:txBody>
          <a:bodyPr lIns="0" tIns="0" rIns="0" bIns="0" rtlCol="0" anchor="t">
            <a:spAutoFit/>
          </a:bodyPr>
          <a:lstStyle/>
          <a:p>
            <a:pPr algn="ctr">
              <a:lnSpc>
                <a:spcPts val="4101"/>
              </a:lnSpc>
            </a:pPr>
            <a:r>
              <a:rPr lang="en-US" sz="3279" dirty="0">
                <a:solidFill>
                  <a:srgbClr val="443728"/>
                </a:solidFill>
                <a:latin typeface="Crimson Pro Bold"/>
              </a:rPr>
              <a:t>2</a:t>
            </a:r>
          </a:p>
        </p:txBody>
      </p:sp>
      <p:sp>
        <p:nvSpPr>
          <p:cNvPr id="18" name="TextBox 18"/>
          <p:cNvSpPr txBox="1"/>
          <p:nvPr/>
        </p:nvSpPr>
        <p:spPr>
          <a:xfrm>
            <a:off x="12500652" y="3347160"/>
            <a:ext cx="4592121" cy="1846659"/>
          </a:xfrm>
          <a:prstGeom prst="rect">
            <a:avLst/>
          </a:prstGeom>
        </p:spPr>
        <p:txBody>
          <a:bodyPr lIns="0" tIns="0" rIns="0" bIns="0" rtlCol="0" anchor="t">
            <a:spAutoFit/>
          </a:bodyPr>
          <a:lstStyle/>
          <a:p>
            <a:r>
              <a:rPr lang="en-US" sz="2400" b="1" dirty="0"/>
              <a:t>Mobile Reporting</a:t>
            </a:r>
          </a:p>
          <a:p>
            <a:r>
              <a:rPr lang="en-US" sz="2400" dirty="0"/>
              <a:t>Developing user-friendly mobile applications that allow farmers to quickly upload and analyze images of their crops.</a:t>
            </a:r>
          </a:p>
        </p:txBody>
      </p:sp>
      <p:grpSp>
        <p:nvGrpSpPr>
          <p:cNvPr id="19" name="Group 19"/>
          <p:cNvGrpSpPr/>
          <p:nvPr/>
        </p:nvGrpSpPr>
        <p:grpSpPr>
          <a:xfrm>
            <a:off x="5608736" y="7237214"/>
            <a:ext cx="634454" cy="634454"/>
            <a:chOff x="0" y="0"/>
            <a:chExt cx="845938" cy="845938"/>
          </a:xfrm>
        </p:grpSpPr>
        <p:sp>
          <p:nvSpPr>
            <p:cNvPr id="20" name="Freeform 20"/>
            <p:cNvSpPr/>
            <p:nvPr/>
          </p:nvSpPr>
          <p:spPr>
            <a:xfrm>
              <a:off x="6350" y="6350"/>
              <a:ext cx="833247" cy="833247"/>
            </a:xfrm>
            <a:custGeom>
              <a:avLst/>
              <a:gdLst/>
              <a:ahLst/>
              <a:cxnLst/>
              <a:rect l="l" t="t" r="r" b="b"/>
              <a:pathLst>
                <a:path w="833247" h="833247">
                  <a:moveTo>
                    <a:pt x="0" y="166624"/>
                  </a:moveTo>
                  <a:cubicBezTo>
                    <a:pt x="0" y="74549"/>
                    <a:pt x="74549" y="0"/>
                    <a:pt x="166624" y="0"/>
                  </a:cubicBezTo>
                  <a:lnTo>
                    <a:pt x="666623" y="0"/>
                  </a:lnTo>
                  <a:cubicBezTo>
                    <a:pt x="758698" y="0"/>
                    <a:pt x="833247" y="74549"/>
                    <a:pt x="833247" y="166624"/>
                  </a:cubicBezTo>
                  <a:lnTo>
                    <a:pt x="833247" y="666623"/>
                  </a:lnTo>
                  <a:cubicBezTo>
                    <a:pt x="833247" y="758698"/>
                    <a:pt x="758698" y="833247"/>
                    <a:pt x="666623" y="833247"/>
                  </a:cubicBezTo>
                  <a:lnTo>
                    <a:pt x="166624" y="833247"/>
                  </a:lnTo>
                  <a:cubicBezTo>
                    <a:pt x="74549" y="833247"/>
                    <a:pt x="0" y="758571"/>
                    <a:pt x="0" y="666623"/>
                  </a:cubicBezTo>
                  <a:close/>
                </a:path>
              </a:pathLst>
            </a:custGeom>
            <a:solidFill>
              <a:srgbClr val="EBE2E0"/>
            </a:solidFill>
          </p:spPr>
        </p:sp>
        <p:sp>
          <p:nvSpPr>
            <p:cNvPr id="21" name="Freeform 21"/>
            <p:cNvSpPr/>
            <p:nvPr/>
          </p:nvSpPr>
          <p:spPr>
            <a:xfrm>
              <a:off x="0" y="0"/>
              <a:ext cx="845947" cy="845947"/>
            </a:xfrm>
            <a:custGeom>
              <a:avLst/>
              <a:gdLst/>
              <a:ahLst/>
              <a:cxnLst/>
              <a:rect l="l" t="t" r="r" b="b"/>
              <a:pathLst>
                <a:path w="845947" h="845947">
                  <a:moveTo>
                    <a:pt x="0" y="172974"/>
                  </a:moveTo>
                  <a:cubicBezTo>
                    <a:pt x="0" y="77470"/>
                    <a:pt x="77470" y="0"/>
                    <a:pt x="172974" y="0"/>
                  </a:cubicBezTo>
                  <a:lnTo>
                    <a:pt x="672973" y="0"/>
                  </a:lnTo>
                  <a:lnTo>
                    <a:pt x="672973" y="6350"/>
                  </a:lnTo>
                  <a:lnTo>
                    <a:pt x="672973" y="0"/>
                  </a:lnTo>
                  <a:lnTo>
                    <a:pt x="672973" y="6350"/>
                  </a:lnTo>
                  <a:lnTo>
                    <a:pt x="672973" y="0"/>
                  </a:lnTo>
                  <a:cubicBezTo>
                    <a:pt x="768477" y="0"/>
                    <a:pt x="845947" y="77470"/>
                    <a:pt x="845947" y="172974"/>
                  </a:cubicBezTo>
                  <a:lnTo>
                    <a:pt x="839597" y="172974"/>
                  </a:lnTo>
                  <a:lnTo>
                    <a:pt x="845947" y="172974"/>
                  </a:lnTo>
                  <a:lnTo>
                    <a:pt x="845947" y="672973"/>
                  </a:lnTo>
                  <a:lnTo>
                    <a:pt x="839597" y="672973"/>
                  </a:lnTo>
                  <a:lnTo>
                    <a:pt x="845947" y="672973"/>
                  </a:lnTo>
                  <a:cubicBezTo>
                    <a:pt x="845947" y="768477"/>
                    <a:pt x="768477" y="845947"/>
                    <a:pt x="672973" y="845947"/>
                  </a:cubicBezTo>
                  <a:lnTo>
                    <a:pt x="672973" y="839597"/>
                  </a:lnTo>
                  <a:lnTo>
                    <a:pt x="672973" y="845947"/>
                  </a:lnTo>
                  <a:lnTo>
                    <a:pt x="172974" y="845947"/>
                  </a:lnTo>
                  <a:lnTo>
                    <a:pt x="172974" y="839597"/>
                  </a:lnTo>
                  <a:lnTo>
                    <a:pt x="172974" y="845947"/>
                  </a:lnTo>
                  <a:cubicBezTo>
                    <a:pt x="77470" y="845947"/>
                    <a:pt x="0" y="768477"/>
                    <a:pt x="0" y="672973"/>
                  </a:cubicBezTo>
                  <a:lnTo>
                    <a:pt x="0" y="172974"/>
                  </a:lnTo>
                  <a:lnTo>
                    <a:pt x="6350" y="172974"/>
                  </a:lnTo>
                  <a:lnTo>
                    <a:pt x="0" y="172974"/>
                  </a:lnTo>
                  <a:moveTo>
                    <a:pt x="12700" y="172974"/>
                  </a:moveTo>
                  <a:lnTo>
                    <a:pt x="12700" y="672973"/>
                  </a:lnTo>
                  <a:lnTo>
                    <a:pt x="6350" y="672973"/>
                  </a:lnTo>
                  <a:lnTo>
                    <a:pt x="12700" y="672973"/>
                  </a:lnTo>
                  <a:cubicBezTo>
                    <a:pt x="12700" y="761492"/>
                    <a:pt x="84455" y="833247"/>
                    <a:pt x="172974" y="833247"/>
                  </a:cubicBezTo>
                  <a:lnTo>
                    <a:pt x="672973" y="833247"/>
                  </a:lnTo>
                  <a:cubicBezTo>
                    <a:pt x="761492" y="833247"/>
                    <a:pt x="833247" y="761492"/>
                    <a:pt x="833247" y="672973"/>
                  </a:cubicBezTo>
                  <a:lnTo>
                    <a:pt x="833247" y="172974"/>
                  </a:lnTo>
                  <a:cubicBezTo>
                    <a:pt x="833247" y="84455"/>
                    <a:pt x="761492" y="12700"/>
                    <a:pt x="672973" y="12700"/>
                  </a:cubicBezTo>
                  <a:lnTo>
                    <a:pt x="172974" y="12700"/>
                  </a:lnTo>
                  <a:lnTo>
                    <a:pt x="172974" y="6350"/>
                  </a:lnTo>
                  <a:lnTo>
                    <a:pt x="172974" y="12700"/>
                  </a:lnTo>
                  <a:cubicBezTo>
                    <a:pt x="84455" y="12700"/>
                    <a:pt x="12700" y="84455"/>
                    <a:pt x="12700" y="172974"/>
                  </a:cubicBezTo>
                  <a:close/>
                </a:path>
              </a:pathLst>
            </a:custGeom>
            <a:solidFill>
              <a:srgbClr val="D1C8C6"/>
            </a:solidFill>
          </p:spPr>
        </p:sp>
      </p:grpSp>
      <p:sp>
        <p:nvSpPr>
          <p:cNvPr id="22" name="TextBox 22"/>
          <p:cNvSpPr txBox="1"/>
          <p:nvPr/>
        </p:nvSpPr>
        <p:spPr>
          <a:xfrm>
            <a:off x="5915680" y="7311211"/>
            <a:ext cx="20567" cy="457736"/>
          </a:xfrm>
          <a:prstGeom prst="rect">
            <a:avLst/>
          </a:prstGeom>
        </p:spPr>
        <p:txBody>
          <a:bodyPr lIns="0" tIns="0" rIns="0" bIns="0" rtlCol="0" anchor="t">
            <a:spAutoFit/>
          </a:bodyPr>
          <a:lstStyle/>
          <a:p>
            <a:pPr algn="ctr">
              <a:lnSpc>
                <a:spcPts val="4101"/>
              </a:lnSpc>
            </a:pPr>
            <a:r>
              <a:rPr lang="en-US" sz="3279">
                <a:solidFill>
                  <a:srgbClr val="443728"/>
                </a:solidFill>
                <a:latin typeface="Crimson Pro Bold"/>
              </a:rPr>
              <a:t>3</a:t>
            </a:r>
          </a:p>
        </p:txBody>
      </p:sp>
      <p:sp>
        <p:nvSpPr>
          <p:cNvPr id="24" name="TextBox 24"/>
          <p:cNvSpPr txBox="1"/>
          <p:nvPr/>
        </p:nvSpPr>
        <p:spPr>
          <a:xfrm>
            <a:off x="6487382" y="7258575"/>
            <a:ext cx="10547479" cy="1107996"/>
          </a:xfrm>
          <a:prstGeom prst="rect">
            <a:avLst/>
          </a:prstGeom>
        </p:spPr>
        <p:txBody>
          <a:bodyPr lIns="0" tIns="0" rIns="0" bIns="0" rtlCol="0" anchor="t">
            <a:spAutoFit/>
          </a:bodyPr>
          <a:lstStyle/>
          <a:p>
            <a:r>
              <a:rPr lang="en-US" sz="2400" b="1" dirty="0"/>
              <a:t>Early Warning System</a:t>
            </a:r>
          </a:p>
          <a:p>
            <a:r>
              <a:rPr lang="en-US" sz="2400" dirty="0"/>
              <a:t>Leveraging predictive models to provide timely alerts and notifications about potential disease outbreaks.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7EDE9"/>
            </a:solidFill>
          </p:spPr>
        </p:sp>
      </p:grpSp>
      <p:grpSp>
        <p:nvGrpSpPr>
          <p:cNvPr id="4" name="Group 4"/>
          <p:cNvGrpSpPr/>
          <p:nvPr/>
        </p:nvGrpSpPr>
        <p:grpSpPr>
          <a:xfrm>
            <a:off x="0" y="0"/>
            <a:ext cx="18632137" cy="10287000"/>
            <a:chOff x="0" y="0"/>
            <a:chExt cx="24384000" cy="13462664"/>
          </a:xfrm>
        </p:grpSpPr>
        <p:sp>
          <p:nvSpPr>
            <p:cNvPr id="5" name="Freeform 5"/>
            <p:cNvSpPr/>
            <p:nvPr/>
          </p:nvSpPr>
          <p:spPr>
            <a:xfrm>
              <a:off x="0" y="0"/>
              <a:ext cx="24384000" cy="13462721"/>
            </a:xfrm>
            <a:custGeom>
              <a:avLst/>
              <a:gdLst/>
              <a:ahLst/>
              <a:cxnLst/>
              <a:rect l="l" t="t" r="r" b="b"/>
              <a:pathLst>
                <a:path w="24384000" h="13462721">
                  <a:moveTo>
                    <a:pt x="0" y="0"/>
                  </a:moveTo>
                  <a:lnTo>
                    <a:pt x="24384000" y="0"/>
                  </a:lnTo>
                  <a:lnTo>
                    <a:pt x="24384000" y="13462721"/>
                  </a:lnTo>
                  <a:lnTo>
                    <a:pt x="0" y="13462721"/>
                  </a:lnTo>
                  <a:close/>
                </a:path>
              </a:pathLst>
            </a:custGeom>
            <a:solidFill>
              <a:srgbClr val="FFFCFA"/>
            </a:solidFill>
          </p:spPr>
        </p:sp>
      </p:grpSp>
      <p:sp>
        <p:nvSpPr>
          <p:cNvPr id="6" name="TextBox 6"/>
          <p:cNvSpPr txBox="1"/>
          <p:nvPr/>
        </p:nvSpPr>
        <p:spPr>
          <a:xfrm>
            <a:off x="611059" y="343246"/>
            <a:ext cx="7634317" cy="648063"/>
          </a:xfrm>
          <a:prstGeom prst="rect">
            <a:avLst/>
          </a:prstGeom>
        </p:spPr>
        <p:txBody>
          <a:bodyPr lIns="0" tIns="0" rIns="0" bIns="0" rtlCol="0" anchor="t">
            <a:spAutoFit/>
          </a:bodyPr>
          <a:lstStyle/>
          <a:p>
            <a:pPr algn="l">
              <a:lnSpc>
                <a:spcPts val="5407"/>
              </a:lnSpc>
            </a:pPr>
            <a:r>
              <a:rPr lang="en-US" sz="4326" dirty="0">
                <a:solidFill>
                  <a:srgbClr val="443728"/>
                </a:solidFill>
                <a:latin typeface="Crimson Pro Bold"/>
              </a:rPr>
              <a:t>Conclusion and Future Outlook</a:t>
            </a:r>
          </a:p>
        </p:txBody>
      </p:sp>
      <p:grpSp>
        <p:nvGrpSpPr>
          <p:cNvPr id="7" name="Group 7"/>
          <p:cNvGrpSpPr/>
          <p:nvPr/>
        </p:nvGrpSpPr>
        <p:grpSpPr>
          <a:xfrm>
            <a:off x="3948559" y="1927883"/>
            <a:ext cx="10419309" cy="3799285"/>
            <a:chOff x="0" y="0"/>
            <a:chExt cx="13892412" cy="5065713"/>
          </a:xfrm>
        </p:grpSpPr>
        <p:sp>
          <p:nvSpPr>
            <p:cNvPr id="8" name="Freeform 8"/>
            <p:cNvSpPr/>
            <p:nvPr/>
          </p:nvSpPr>
          <p:spPr>
            <a:xfrm>
              <a:off x="0" y="0"/>
              <a:ext cx="13892403" cy="5065776"/>
            </a:xfrm>
            <a:custGeom>
              <a:avLst/>
              <a:gdLst/>
              <a:ahLst/>
              <a:cxnLst/>
              <a:rect l="l" t="t" r="r" b="b"/>
              <a:pathLst>
                <a:path w="13892403" h="5065776">
                  <a:moveTo>
                    <a:pt x="0" y="0"/>
                  </a:moveTo>
                  <a:lnTo>
                    <a:pt x="13892403" y="0"/>
                  </a:lnTo>
                  <a:lnTo>
                    <a:pt x="13892403" y="5065776"/>
                  </a:lnTo>
                  <a:lnTo>
                    <a:pt x="0" y="5065776"/>
                  </a:lnTo>
                  <a:close/>
                </a:path>
              </a:pathLst>
            </a:custGeom>
            <a:solidFill>
              <a:srgbClr val="FFFFFF">
                <a:alpha val="3922"/>
              </a:srgbClr>
            </a:solidFill>
          </p:spPr>
        </p:sp>
      </p:grpSp>
      <p:sp>
        <p:nvSpPr>
          <p:cNvPr id="9" name="TextBox 9"/>
          <p:cNvSpPr txBox="1"/>
          <p:nvPr/>
        </p:nvSpPr>
        <p:spPr>
          <a:xfrm>
            <a:off x="611059" y="2746774"/>
            <a:ext cx="1975426" cy="471413"/>
          </a:xfrm>
          <a:prstGeom prst="rect">
            <a:avLst/>
          </a:prstGeom>
        </p:spPr>
        <p:txBody>
          <a:bodyPr lIns="0" tIns="0" rIns="0" bIns="0" rtlCol="0" anchor="t">
            <a:spAutoFit/>
          </a:bodyPr>
          <a:lstStyle/>
          <a:p>
            <a:pPr algn="l">
              <a:lnSpc>
                <a:spcPts val="4049"/>
              </a:lnSpc>
            </a:pPr>
            <a:r>
              <a:rPr lang="en-US" sz="2529">
                <a:solidFill>
                  <a:srgbClr val="443728"/>
                </a:solidFill>
                <a:latin typeface="Open Sans Bold"/>
              </a:rPr>
              <a:t>Conclusion</a:t>
            </a:r>
          </a:p>
        </p:txBody>
      </p:sp>
      <p:sp>
        <p:nvSpPr>
          <p:cNvPr id="10" name="TextBox 10"/>
          <p:cNvSpPr txBox="1"/>
          <p:nvPr/>
        </p:nvSpPr>
        <p:spPr>
          <a:xfrm>
            <a:off x="2071829" y="3522341"/>
            <a:ext cx="13308064" cy="1621159"/>
          </a:xfrm>
          <a:prstGeom prst="rect">
            <a:avLst/>
          </a:prstGeom>
        </p:spPr>
        <p:txBody>
          <a:bodyPr lIns="0" tIns="0" rIns="0" bIns="0" rtlCol="0" anchor="t">
            <a:spAutoFit/>
          </a:bodyPr>
          <a:lstStyle/>
          <a:p>
            <a:pPr algn="just">
              <a:lnSpc>
                <a:spcPts val="3237"/>
              </a:lnSpc>
            </a:pPr>
            <a:r>
              <a:rPr lang="en-US" sz="2022" dirty="0">
                <a:solidFill>
                  <a:srgbClr val="443728"/>
                </a:solidFill>
                <a:latin typeface="Open Sans"/>
              </a:rPr>
              <a:t>The "Potato Disease Prediction" project represents a significant step forward in leveraging data-driven solutions to address the challenges faced by potato farmers. By combining advanced machine learning with agricultural expertise, the team aims to empower farmers with timely insights and proactive disease management strategies, ultimately optimizing crop yields and promoting sustainable farming practices.</a:t>
            </a:r>
          </a:p>
        </p:txBody>
      </p:sp>
      <p:sp>
        <p:nvSpPr>
          <p:cNvPr id="11" name="TextBox 11"/>
          <p:cNvSpPr txBox="1"/>
          <p:nvPr/>
        </p:nvSpPr>
        <p:spPr>
          <a:xfrm>
            <a:off x="541918" y="6736818"/>
            <a:ext cx="3884712" cy="856773"/>
          </a:xfrm>
          <a:prstGeom prst="rect">
            <a:avLst/>
          </a:prstGeom>
        </p:spPr>
        <p:txBody>
          <a:bodyPr lIns="0" tIns="0" rIns="0" bIns="0" rtlCol="0" anchor="t">
            <a:spAutoFit/>
          </a:bodyPr>
          <a:lstStyle/>
          <a:p>
            <a:pPr algn="ctr">
              <a:lnSpc>
                <a:spcPts val="7279"/>
              </a:lnSpc>
            </a:pPr>
            <a:endParaRPr lang="en-US" sz="5199" dirty="0">
              <a:solidFill>
                <a:srgbClr val="443728"/>
              </a:solidFill>
              <a:latin typeface="Crimson Pro Bold"/>
            </a:endParaRPr>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29</TotalTime>
  <Words>642</Words>
  <Application>Microsoft Office PowerPoint</Application>
  <PresentationFormat>Custom</PresentationFormat>
  <Paragraphs>77</Paragraphs>
  <Slides>8</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Open Sans</vt:lpstr>
      <vt:lpstr>Trebuchet MS</vt:lpstr>
      <vt:lpstr>Arial</vt:lpstr>
      <vt:lpstr>Calibri</vt:lpstr>
      <vt:lpstr>Crimson Pro Bold</vt:lpstr>
      <vt:lpstr>Söhne</vt:lpstr>
      <vt:lpstr>Open Sans Bold</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potato.pptx</dc:title>
  <dc:creator>VARNISHA R</dc:creator>
  <cp:lastModifiedBy>VARNISHA R</cp:lastModifiedBy>
  <cp:revision>3</cp:revision>
  <dcterms:created xsi:type="dcterms:W3CDTF">2006-08-16T00:00:00Z</dcterms:created>
  <dcterms:modified xsi:type="dcterms:W3CDTF">2024-04-24T06:58:02Z</dcterms:modified>
  <dc:identifier>DAGDTXPs7co</dc:identifier>
</cp:coreProperties>
</file>

<file path=docProps/thumbnail.jpeg>
</file>